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2" r:id="rId17"/>
    <p:sldId id="270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gl-E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Shape 203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gl-E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gl-E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gl-E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gl-E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gl-E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gl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subTitle" idx="1"/>
          </p:nvPr>
        </p:nvSpPr>
        <p:spPr>
          <a:xfrm>
            <a:off x="4369900" y="4623650"/>
            <a:ext cx="7042800" cy="5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57070"/>
              </a:buClr>
              <a:buSzPts val="2400"/>
              <a:buFont typeface="Arial"/>
              <a:buNone/>
            </a:pPr>
            <a:r>
              <a:rPr lang="gl-E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Rest</a:t>
            </a:r>
            <a:r>
              <a:rPr lang="gl-ES">
                <a:solidFill>
                  <a:srgbClr val="000000"/>
                </a:solidFill>
              </a:rPr>
              <a:t>itu</a:t>
            </a:r>
            <a:r>
              <a:rPr lang="gl-E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ción Genética de Poblaciones</a:t>
            </a:r>
            <a:r>
              <a:rPr lang="gl-ES">
                <a:solidFill>
                  <a:srgbClr val="000000"/>
                </a:solidFill>
              </a:rPr>
              <a:t>,</a:t>
            </a:r>
            <a:r>
              <a:rPr lang="gl-E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curso 2017/2018</a:t>
            </a: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 l="30090" t="1660" r="30082" b="14827"/>
          <a:stretch/>
        </p:blipFill>
        <p:spPr>
          <a:xfrm>
            <a:off x="0" y="0"/>
            <a:ext cx="325010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>
            <a:spLocks noGrp="1"/>
          </p:cNvSpPr>
          <p:nvPr>
            <p:ph type="ctrTitle"/>
          </p:nvPr>
        </p:nvSpPr>
        <p:spPr>
          <a:xfrm>
            <a:off x="3044525" y="1490875"/>
            <a:ext cx="8823300" cy="27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6000"/>
              <a:buFont typeface="Calibri"/>
              <a:buNone/>
            </a:pPr>
            <a:r>
              <a:rPr lang="gl-ES" b="1">
                <a:solidFill>
                  <a:srgbClr val="FF0066"/>
                </a:solidFill>
              </a:rPr>
              <a:t>Consideraciones genéticas de la cría en cautividad de animales</a:t>
            </a:r>
            <a:endParaRPr sz="6000" b="1" i="0" u="none" strike="noStrike" cap="none">
              <a:solidFill>
                <a:srgbClr val="FF0066"/>
              </a:solidFill>
            </a:endParaRPr>
          </a:p>
        </p:txBody>
      </p:sp>
      <p:pic>
        <p:nvPicPr>
          <p:cNvPr id="92" name="Shape 92" descr="Resultado de imaxes para Logo rey juan carlos"/>
          <p:cNvPicPr preferRelativeResize="0"/>
          <p:nvPr/>
        </p:nvPicPr>
        <p:blipFill rotWithShape="1">
          <a:blip r:embed="rId4">
            <a:alphaModFix/>
          </a:blip>
          <a:srcRect r="74747"/>
          <a:stretch/>
        </p:blipFill>
        <p:spPr>
          <a:xfrm>
            <a:off x="11412692" y="211732"/>
            <a:ext cx="525308" cy="743308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7318908" y="5507025"/>
            <a:ext cx="4093800" cy="10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57070"/>
              </a:buClr>
              <a:buSzPts val="2400"/>
              <a:buFont typeface="Arial"/>
              <a:buNone/>
            </a:pPr>
            <a:r>
              <a:rPr lang="gl-ES" sz="2400" b="0" i="0" u="none" strike="noStrike" cap="none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rPr>
              <a:t>Ignacio Isabel Asiaín</a:t>
            </a:r>
            <a:endParaRPr/>
          </a:p>
          <a:p>
            <a:pPr marL="0" marR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070"/>
              </a:buClr>
              <a:buSzPts val="2400"/>
              <a:buFont typeface="Arial"/>
              <a:buNone/>
            </a:pPr>
            <a:r>
              <a:rPr lang="gl-ES" sz="2400" b="0" i="0" u="none" strike="noStrike" cap="none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rPr>
              <a:t>Carmen Meixide Bravo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sz="4400" b="1" i="0" u="none" strike="noStrike" cap="none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Deriva genética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838200" y="2191725"/>
            <a:ext cx="10330500" cy="39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</a:t>
            </a:r>
            <a:r>
              <a:rPr lang="gl-ES" sz="2200" b="1" i="0" u="none" strike="noStrike" cap="none" dirty="0">
                <a:solidFill>
                  <a:schemeClr val="dk1"/>
                </a:solidFill>
              </a:rPr>
              <a:t>más grave que la endogamia a largo </a:t>
            </a:r>
            <a:r>
              <a:rPr lang="gl-ES" sz="2200" b="1" i="0" u="none" strike="noStrike" cap="none" dirty="0" err="1" smtClean="0">
                <a:solidFill>
                  <a:schemeClr val="dk1"/>
                </a:solidFill>
              </a:rPr>
              <a:t>plazo</a:t>
            </a:r>
            <a:r>
              <a:rPr lang="gl-ES" sz="2200" b="1" i="0" u="none" strike="noStrike" cap="none" dirty="0" smtClean="0">
                <a:solidFill>
                  <a:schemeClr val="dk1"/>
                </a:solidFill>
              </a:rPr>
              <a:t> </a:t>
            </a:r>
            <a:r>
              <a:rPr lang="gl-ES" sz="1200" i="0" u="none" strike="noStrike" cap="none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i="0" u="none" strike="noStrike" cap="none" dirty="0" err="1" smtClean="0">
                <a:solidFill>
                  <a:schemeClr val="bg1">
                    <a:lumMod val="50000"/>
                  </a:schemeClr>
                </a:solidFill>
              </a:rPr>
              <a:t>Allendorf</a:t>
            </a:r>
            <a:r>
              <a:rPr lang="gl-ES" sz="1200" i="0" u="none" strike="noStrike" cap="none" dirty="0" smtClean="0">
                <a:solidFill>
                  <a:schemeClr val="bg1">
                    <a:lumMod val="50000"/>
                  </a:schemeClr>
                </a:solidFill>
              </a:rPr>
              <a:t> y </a:t>
            </a:r>
            <a:r>
              <a:rPr lang="gl-ES" sz="1200" i="0" u="none" strike="noStrike" cap="none" dirty="0" err="1" smtClean="0">
                <a:solidFill>
                  <a:schemeClr val="bg1">
                    <a:lumMod val="50000"/>
                  </a:schemeClr>
                </a:solidFill>
              </a:rPr>
              <a:t>Luikart</a:t>
            </a:r>
            <a:r>
              <a:rPr lang="gl-ES" sz="1200" i="0" u="none" strike="noStrike" cap="none" dirty="0" smtClean="0">
                <a:solidFill>
                  <a:schemeClr val="bg1">
                    <a:lumMod val="50000"/>
                  </a:schemeClr>
                </a:solidFill>
              </a:rPr>
              <a:t>, 2009)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1" i="0" u="none" strike="noStrike" cap="none" dirty="0">
                <a:solidFill>
                  <a:schemeClr val="dk1"/>
                </a:solidFill>
              </a:rPr>
              <a:t>Aumenta la frecuencia de </a:t>
            </a:r>
            <a:r>
              <a:rPr lang="gl-ES" sz="2200" b="1" i="0" u="none" strike="noStrike" cap="none" dirty="0" err="1">
                <a:solidFill>
                  <a:schemeClr val="dk1"/>
                </a:solidFill>
              </a:rPr>
              <a:t>alelos</a:t>
            </a:r>
            <a:r>
              <a:rPr lang="gl-ES" sz="2200" b="1" i="0" u="none" strike="noStrike" cap="none" dirty="0">
                <a:solidFill>
                  <a:schemeClr val="dk1"/>
                </a:solidFill>
              </a:rPr>
              <a:t> </a:t>
            </a:r>
            <a:r>
              <a:rPr lang="gl-ES" sz="2200" b="1" i="0" u="none" strike="noStrike" cap="none" dirty="0" err="1" smtClean="0">
                <a:solidFill>
                  <a:schemeClr val="dk1"/>
                </a:solidFill>
              </a:rPr>
              <a:t>deletéreos</a:t>
            </a:r>
            <a:r>
              <a:rPr lang="gl-ES" sz="2200" b="1" i="0" u="none" strike="noStrike" cap="none" dirty="0" smtClean="0">
                <a:solidFill>
                  <a:schemeClr val="dk1"/>
                </a:solidFill>
              </a:rPr>
              <a:t>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Bryant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 y 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Reed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, 1999)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evitarla</a:t>
            </a:r>
            <a:r>
              <a:rPr lang="gl-ES" sz="2200" dirty="0"/>
              <a:t>…</a:t>
            </a:r>
            <a:endParaRPr sz="2200" dirty="0"/>
          </a:p>
          <a:p>
            <a:pPr marL="91440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dirty="0"/>
              <a:t>...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poblaciones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grandes, con especial atención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22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pedigree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para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mantener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</a:t>
            </a:r>
            <a:r>
              <a:rPr lang="gl-ES" sz="22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heterocigosidad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gl-ES" sz="1200" b="0" i="0" u="none" strike="noStrike" cap="none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Allendorf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y </a:t>
            </a:r>
            <a:r>
              <a:rPr lang="gl-ES" sz="1200" b="0" i="0" u="none" strike="noStrike" cap="none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Luikart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2009)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sz="4400" b="1" i="0" u="none" strike="noStrike" cap="none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Selección natural</a:t>
            </a:r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838201" y="2141537"/>
            <a:ext cx="953551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Provoca </a:t>
            </a:r>
            <a:r>
              <a:rPr lang="gl-ES" sz="2200" b="1" i="0" u="none" strike="noStrike" cap="none" dirty="0" err="1">
                <a:solidFill>
                  <a:schemeClr val="dk1"/>
                </a:solidFill>
              </a:rPr>
              <a:t>adaptaciones</a:t>
            </a:r>
            <a:r>
              <a:rPr lang="gl-ES" sz="2200" b="1" i="0" u="none" strike="noStrike" cap="none" dirty="0">
                <a:solidFill>
                  <a:schemeClr val="dk1"/>
                </a:solidFill>
              </a:rPr>
              <a:t> a las condiciones de </a:t>
            </a:r>
            <a:r>
              <a:rPr lang="gl-ES" sz="2200" b="1" i="0" u="none" strike="noStrike" cap="none" dirty="0" err="1" smtClean="0">
                <a:solidFill>
                  <a:schemeClr val="dk1"/>
                </a:solidFill>
              </a:rPr>
              <a:t>cautividad</a:t>
            </a:r>
            <a:r>
              <a:rPr lang="gl-ES" sz="2200" b="1" i="0" u="none" strike="noStrike" cap="none" dirty="0" smtClean="0">
                <a:solidFill>
                  <a:schemeClr val="dk1"/>
                </a:solidFill>
              </a:rPr>
              <a:t> </a:t>
            </a:r>
            <a:r>
              <a:rPr lang="gl-ES" sz="1200" i="0" u="none" strike="noStrike" cap="none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i="0" u="none" strike="noStrike" cap="none" dirty="0" err="1" smtClean="0">
                <a:solidFill>
                  <a:schemeClr val="bg1">
                    <a:lumMod val="50000"/>
                  </a:schemeClr>
                </a:solidFill>
              </a:rPr>
              <a:t>Allendorf</a:t>
            </a:r>
            <a:r>
              <a:rPr lang="gl-ES" sz="1200" i="0" u="none" strike="noStrike" cap="none" dirty="0" smtClean="0">
                <a:solidFill>
                  <a:schemeClr val="bg1">
                    <a:lumMod val="50000"/>
                  </a:schemeClr>
                </a:solidFill>
              </a:rPr>
              <a:t> y </a:t>
            </a:r>
            <a:r>
              <a:rPr lang="gl-ES" sz="1200" i="0" u="none" strike="noStrike" cap="none" dirty="0" err="1" smtClean="0">
                <a:solidFill>
                  <a:schemeClr val="bg1">
                    <a:lumMod val="50000"/>
                  </a:schemeClr>
                </a:solidFill>
              </a:rPr>
              <a:t>Luikart</a:t>
            </a:r>
            <a:r>
              <a:rPr lang="gl-ES" sz="1200" i="0" u="none" strike="noStrike" cap="none" dirty="0" smtClean="0">
                <a:solidFill>
                  <a:schemeClr val="bg1">
                    <a:lumMod val="50000"/>
                  </a:schemeClr>
                </a:solidFill>
              </a:rPr>
              <a:t>, 2009)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>
              <a:buNone/>
            </a:pP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Resaltable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 especies con mucha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fecundidad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(peces, insectos, anfibios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…) </a:t>
            </a:r>
            <a:r>
              <a:rPr lang="gl-ES" sz="12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dirty="0" err="1">
                <a:solidFill>
                  <a:schemeClr val="bg1">
                    <a:lumMod val="50000"/>
                  </a:schemeClr>
                </a:solidFill>
              </a:rPr>
              <a:t>Allendorf</a:t>
            </a:r>
            <a:r>
              <a:rPr lang="gl-ES" sz="1200" dirty="0">
                <a:solidFill>
                  <a:schemeClr val="bg1">
                    <a:lumMod val="50000"/>
                  </a:schemeClr>
                </a:solidFill>
              </a:rPr>
              <a:t> y </a:t>
            </a:r>
            <a:r>
              <a:rPr lang="gl-ES" sz="1200" dirty="0" err="1">
                <a:solidFill>
                  <a:schemeClr val="bg1">
                    <a:lumMod val="50000"/>
                  </a:schemeClr>
                </a:solidFill>
              </a:rPr>
              <a:t>Luikart</a:t>
            </a:r>
            <a:r>
              <a:rPr lang="gl-ES" sz="1200" dirty="0">
                <a:solidFill>
                  <a:schemeClr val="bg1">
                    <a:lumMod val="50000"/>
                  </a:schemeClr>
                </a:solidFill>
              </a:rPr>
              <a:t>, 2009)</a:t>
            </a:r>
            <a:r>
              <a:rPr lang="gl-ES" sz="2400" dirty="0"/>
              <a:t>.</a:t>
            </a:r>
            <a:endParaRPr sz="2400" b="0" i="0" u="none" strike="noStrike" cap="none" dirty="0">
              <a:solidFill>
                <a:schemeClr val="dk1"/>
              </a:solidFill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es posible crear condiciones idénticas a las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naturales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gl-ES" sz="2200" dirty="0" err="1" smtClean="0"/>
              <a:t>aunque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adaptación a los humanos es evitable.</a:t>
            </a: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Minimizando el éxito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reproductivo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puede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retrasar la selección natural, 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pero a veces 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es 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viable 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gl-ES" sz="1200" b="0" i="0" u="none" strike="noStrike" cap="none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Allendorf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y </a:t>
            </a:r>
            <a:r>
              <a:rPr lang="gl-ES" sz="1200" b="0" i="0" u="none" strike="noStrike" cap="none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Luikart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2009</a:t>
            </a:r>
            <a:r>
              <a:rPr lang="gl-ES" sz="1200" b="0" u="none" strike="noStrike" cap="none" dirty="0" smtClean="0">
                <a:solidFill>
                  <a:schemeClr val="bg1">
                    <a:lumMod val="50000"/>
                  </a:schemeClr>
                </a:solidFill>
                <a:sym typeface="Calibri"/>
              </a:rPr>
              <a:t>)</a:t>
            </a:r>
            <a:r>
              <a:rPr lang="gl-ES" sz="2200" b="0" u="none" strike="noStrike" cap="none" dirty="0" smtClean="0">
                <a:solidFill>
                  <a:schemeClr val="dk1"/>
                </a:solidFill>
                <a:sym typeface="Calibri"/>
              </a:rPr>
              <a:t>.</a:t>
            </a:r>
            <a:endParaRPr sz="2200" dirty="0"/>
          </a:p>
        </p:txBody>
      </p:sp>
      <p:pic>
        <p:nvPicPr>
          <p:cNvPr id="177" name="Shape 177" descr="Imagen que contiene pájaro, exterior  Descripción generada con confianza muy alt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72675" y="4714875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838200" y="287938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sz="4400" b="1" i="0" u="none" strike="noStrike" cap="none" dirty="0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Caso de estudio:  </a:t>
            </a:r>
            <a:r>
              <a:rPr lang="gl-ES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4400" b="0" i="1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Drosophila</a:t>
            </a:r>
            <a:r>
              <a:rPr lang="gl-ES" sz="44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4400" b="0" i="1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melanogaster</a:t>
            </a:r>
            <a:r>
              <a:rPr lang="gl-ES" i="1" dirty="0"/>
              <a:t/>
            </a:r>
            <a:br>
              <a:rPr lang="gl-ES" i="1" dirty="0"/>
            </a:br>
            <a:r>
              <a:rPr lang="gl-ES" sz="24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2400" dirty="0" err="1" smtClean="0">
                <a:solidFill>
                  <a:schemeClr val="bg1">
                    <a:lumMod val="50000"/>
                  </a:schemeClr>
                </a:solidFill>
              </a:rPr>
              <a:t>Woodworth</a:t>
            </a:r>
            <a:r>
              <a:rPr lang="gl-E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gl-ES" sz="2400" i="1" dirty="0" err="1" smtClean="0">
                <a:solidFill>
                  <a:schemeClr val="bg1">
                    <a:lumMod val="50000"/>
                  </a:schemeClr>
                </a:solidFill>
              </a:rPr>
              <a:t>et</a:t>
            </a:r>
            <a:r>
              <a:rPr lang="gl-ES" sz="24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gl-ES" sz="2400" i="1" dirty="0" err="1" smtClean="0">
                <a:solidFill>
                  <a:schemeClr val="bg1">
                    <a:lumMod val="50000"/>
                  </a:schemeClr>
                </a:solidFill>
              </a:rPr>
              <a:t>al</a:t>
            </a:r>
            <a:r>
              <a:rPr lang="gl-ES" sz="2400" i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r>
              <a:rPr lang="gl-ES" sz="240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gl-ES" sz="24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gl-ES" sz="2400" dirty="0" smtClean="0">
                <a:solidFill>
                  <a:schemeClr val="bg1">
                    <a:lumMod val="50000"/>
                  </a:schemeClr>
                </a:solidFill>
              </a:rPr>
              <a:t>2002)</a:t>
            </a:r>
            <a:endParaRPr sz="4400" b="0" i="1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 descr="Resultado de imaxes para drosophila melanogaster"/>
          <p:cNvSpPr/>
          <p:nvPr/>
        </p:nvSpPr>
        <p:spPr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Shape 184" descr="Imagen que contiene animal, insecto  Descripción generada con confianza muy alta"/>
          <p:cNvPicPr preferRelativeResize="0"/>
          <p:nvPr/>
        </p:nvPicPr>
        <p:blipFill rotWithShape="1">
          <a:blip r:embed="rId3">
            <a:alphaModFix/>
          </a:blip>
          <a:srcRect l="4365" r="16549"/>
          <a:stretch/>
        </p:blipFill>
        <p:spPr>
          <a:xfrm>
            <a:off x="9688445" y="5128885"/>
            <a:ext cx="2185336" cy="1533098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812200" y="1802675"/>
            <a:ext cx="11201100" cy="48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evaluó la adaptación a la cautividad durante 50 generaciones.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Poblaciones efectivas de 25, 50, 100, 250 y 500.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20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Resultados:</a:t>
            </a:r>
            <a:endParaRPr sz="2200"/>
          </a:p>
          <a:p>
            <a:pPr marL="685800" marR="0" lvl="1" indent="-215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gl-ES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 poblaciones más pequeñas: reducción de </a:t>
            </a:r>
            <a:r>
              <a:rPr lang="gl-ES" sz="2200"/>
              <a:t>eficacia biológica</a:t>
            </a:r>
            <a:r>
              <a:rPr lang="gl-ES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por endogamia.</a:t>
            </a:r>
            <a:endParaRPr sz="2200"/>
          </a:p>
          <a:p>
            <a:pPr marL="685800" marR="0" lvl="1" indent="-215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gl-ES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 poblaciones más grandes: una mayor adaptación a las condiciones de cautividad.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15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gl-ES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 poblaciones medianas: menor cambio genético.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220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1" i="0" u="none" strike="noStrike" cap="none">
                <a:solidFill>
                  <a:schemeClr val="dk1"/>
                </a:solidFill>
              </a:rPr>
              <a:t>Las adaptaciones a la cautividad pueden ser minimizadas fragmentando las </a:t>
            </a:r>
            <a:endParaRPr sz="2200" b="1" i="0" u="none" strike="noStrike" cap="none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1" i="0" u="none" strike="noStrike" cap="none">
                <a:solidFill>
                  <a:schemeClr val="dk1"/>
                </a:solidFill>
              </a:rPr>
              <a:t>poblaciones cautivas.</a:t>
            </a:r>
            <a:endParaRPr sz="2200" b="1" i="0" u="none" strike="noStrike" cap="none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dirty="0"/>
              <a:t>Aspectos que </a:t>
            </a:r>
            <a:r>
              <a:rPr lang="gl-ES" sz="2200" dirty="0" err="1"/>
              <a:t>pueden</a:t>
            </a:r>
            <a:r>
              <a:rPr lang="gl-ES" sz="2200" dirty="0"/>
              <a:t> afectar a la </a:t>
            </a:r>
            <a:r>
              <a:rPr lang="gl-ES" sz="2200" dirty="0" err="1"/>
              <a:t>estructura</a:t>
            </a:r>
            <a:r>
              <a:rPr lang="gl-ES" sz="2200" dirty="0"/>
              <a:t> </a:t>
            </a:r>
            <a:r>
              <a:rPr lang="gl-ES" sz="2200" dirty="0" err="1"/>
              <a:t>genética</a:t>
            </a:r>
            <a:r>
              <a:rPr lang="gl-ES" sz="2200" dirty="0"/>
              <a:t> </a:t>
            </a:r>
            <a:r>
              <a:rPr lang="gl-ES" sz="2200" dirty="0" smtClean="0"/>
              <a:t>resultante:</a:t>
            </a:r>
            <a:endParaRPr sz="2200" dirty="0"/>
          </a:p>
          <a:p>
            <a:pPr marL="457200" lvl="0" indent="-368300" algn="just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gl-ES" sz="2200" b="1" dirty="0"/>
              <a:t>Anomalías en el </a:t>
            </a:r>
            <a:r>
              <a:rPr lang="gl-ES" sz="2200" b="1" dirty="0" err="1" smtClean="0"/>
              <a:t>comportamiento</a:t>
            </a:r>
            <a:r>
              <a:rPr lang="gl-ES" sz="2200" b="1" dirty="0" smtClean="0"/>
              <a:t>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Snyder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gl-ES" sz="1200" i="1" dirty="0" err="1" smtClean="0">
                <a:solidFill>
                  <a:schemeClr val="bg1">
                    <a:lumMod val="50000"/>
                  </a:schemeClr>
                </a:solidFill>
              </a:rPr>
              <a:t>et</a:t>
            </a:r>
            <a:r>
              <a:rPr lang="gl-ES" sz="12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gl-ES" sz="1200" i="1" dirty="0" err="1" smtClean="0">
                <a:solidFill>
                  <a:schemeClr val="bg1">
                    <a:lumMod val="50000"/>
                  </a:schemeClr>
                </a:solidFill>
              </a:rPr>
              <a:t>al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., 1996)</a:t>
            </a:r>
            <a:r>
              <a:rPr lang="gl-ES" sz="2200" dirty="0" smtClean="0"/>
              <a:t>.</a:t>
            </a: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dirty="0"/>
              <a:t>	</a:t>
            </a:r>
            <a:r>
              <a:rPr lang="gl-ES" sz="2200" dirty="0" err="1" smtClean="0"/>
              <a:t>Comportamiento</a:t>
            </a:r>
            <a:r>
              <a:rPr lang="gl-ES" sz="2200" dirty="0" smtClean="0"/>
              <a:t> </a:t>
            </a:r>
            <a:r>
              <a:rPr lang="gl-ES" sz="2200" dirty="0"/>
              <a:t>en </a:t>
            </a:r>
            <a:r>
              <a:rPr lang="gl-ES" sz="2200" dirty="0" err="1"/>
              <a:t>cautividad</a:t>
            </a:r>
            <a:r>
              <a:rPr lang="gl-ES" sz="2200" dirty="0"/>
              <a:t> </a:t>
            </a:r>
            <a:r>
              <a:rPr lang="gl-ES" sz="2200" dirty="0" err="1"/>
              <a:t>puede</a:t>
            </a:r>
            <a:r>
              <a:rPr lang="gl-ES" sz="2200" dirty="0"/>
              <a:t> no ser el más adecuado en estado </a:t>
            </a:r>
            <a:r>
              <a:rPr lang="gl-ES" sz="2200" dirty="0" smtClean="0"/>
              <a:t>	silvestre</a:t>
            </a:r>
            <a:r>
              <a:rPr lang="gl-ES" sz="2200" dirty="0"/>
              <a:t>.</a:t>
            </a: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dirty="0"/>
              <a:t>	</a:t>
            </a:r>
            <a:r>
              <a:rPr lang="gl-ES" sz="2200" dirty="0" err="1" smtClean="0"/>
              <a:t>Baja</a:t>
            </a:r>
            <a:r>
              <a:rPr lang="gl-ES" sz="2200" dirty="0" smtClean="0"/>
              <a:t> </a:t>
            </a:r>
            <a:r>
              <a:rPr lang="gl-ES" sz="2200" dirty="0"/>
              <a:t>defensa </a:t>
            </a:r>
            <a:r>
              <a:rPr lang="gl-ES" sz="2200" dirty="0" err="1"/>
              <a:t>frente</a:t>
            </a:r>
            <a:r>
              <a:rPr lang="gl-ES" sz="2200" dirty="0"/>
              <a:t> a depredadores y/o </a:t>
            </a:r>
            <a:r>
              <a:rPr lang="gl-ES" sz="2200" dirty="0" err="1"/>
              <a:t>disminución</a:t>
            </a:r>
            <a:r>
              <a:rPr lang="gl-ES" sz="2200" dirty="0"/>
              <a:t> de eficacia </a:t>
            </a:r>
            <a:r>
              <a:rPr lang="gl-ES" sz="2200" dirty="0" err="1"/>
              <a:t>biológica</a:t>
            </a:r>
            <a:r>
              <a:rPr lang="gl-ES" sz="2200" dirty="0" smtClean="0"/>
              <a:t>.</a:t>
            </a:r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lang="gl-ES"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dirty="0" err="1" smtClean="0"/>
              <a:t>Ejemplo</a:t>
            </a:r>
            <a:r>
              <a:rPr lang="gl-ES" sz="2200" dirty="0" smtClean="0"/>
              <a:t>: en el caso del </a:t>
            </a:r>
            <a:r>
              <a:rPr lang="gl-ES" sz="2200" dirty="0" err="1" smtClean="0"/>
              <a:t>órix</a:t>
            </a:r>
            <a:r>
              <a:rPr lang="gl-ES" sz="2200" dirty="0" smtClean="0"/>
              <a:t> de Arabia (</a:t>
            </a:r>
            <a:r>
              <a:rPr lang="gl-ES" sz="2200" i="1" dirty="0" err="1" smtClean="0"/>
              <a:t>Oryx</a:t>
            </a:r>
            <a:r>
              <a:rPr lang="gl-ES" sz="2200" i="1" dirty="0" smtClean="0"/>
              <a:t> </a:t>
            </a:r>
            <a:r>
              <a:rPr lang="gl-ES" sz="2200" i="1" dirty="0" err="1" smtClean="0"/>
              <a:t>leucoryx</a:t>
            </a:r>
            <a:r>
              <a:rPr lang="gl-ES" sz="2200" dirty="0" smtClean="0"/>
              <a:t>) se </a:t>
            </a:r>
            <a:r>
              <a:rPr lang="gl-ES" sz="2200" dirty="0" err="1" smtClean="0"/>
              <a:t>optó</a:t>
            </a:r>
            <a:r>
              <a:rPr lang="gl-ES" sz="2200" dirty="0" smtClean="0"/>
              <a:t> por eliminar la presencia de predadores para evitar un fracaso en la </a:t>
            </a:r>
            <a:r>
              <a:rPr lang="gl-ES" sz="2200" dirty="0" err="1" smtClean="0"/>
              <a:t>reintroducción</a:t>
            </a:r>
            <a:r>
              <a:rPr lang="gl-ES" sz="2200" dirty="0" smtClean="0"/>
              <a:t>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Mésochina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gl-ES" sz="1200" i="1" dirty="0" err="1" smtClean="0">
                <a:solidFill>
                  <a:schemeClr val="bg1">
                    <a:lumMod val="50000"/>
                  </a:schemeClr>
                </a:solidFill>
              </a:rPr>
              <a:t>et</a:t>
            </a:r>
            <a:r>
              <a:rPr lang="gl-ES" sz="12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gl-ES" sz="1200" i="1" dirty="0" err="1" smtClean="0">
                <a:solidFill>
                  <a:schemeClr val="bg1">
                    <a:lumMod val="50000"/>
                  </a:schemeClr>
                </a:solidFill>
              </a:rPr>
              <a:t>al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., 2003)</a:t>
            </a:r>
            <a:r>
              <a:rPr lang="gl-ES" sz="2200" dirty="0" smtClean="0"/>
              <a:t>.</a:t>
            </a:r>
            <a:endParaRPr sz="2200" dirty="0"/>
          </a:p>
          <a:p>
            <a:pPr marL="0" lvl="0" indent="0"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dirty="0"/>
              <a:t>		</a:t>
            </a:r>
            <a:endParaRPr sz="2200" dirty="0"/>
          </a:p>
        </p:txBody>
      </p:sp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b="1" dirty="0" err="1">
                <a:solidFill>
                  <a:srgbClr val="FF0066"/>
                </a:solidFill>
              </a:rPr>
              <a:t>Otros</a:t>
            </a:r>
            <a:r>
              <a:rPr lang="gl-ES" b="1" dirty="0">
                <a:solidFill>
                  <a:srgbClr val="FF0066"/>
                </a:solidFill>
              </a:rPr>
              <a:t> factores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-368300" algn="just">
              <a:buSzPts val="2200"/>
            </a:pPr>
            <a:r>
              <a:rPr lang="es-ES" sz="2200" b="1" dirty="0" smtClean="0"/>
              <a:t>Enfermedades 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s-ES" sz="1200" dirty="0" err="1" smtClean="0">
                <a:solidFill>
                  <a:schemeClr val="bg1">
                    <a:lumMod val="50000"/>
                  </a:schemeClr>
                </a:solidFill>
              </a:rPr>
              <a:t>Snyder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200" i="1" dirty="0" smtClean="0">
                <a:solidFill>
                  <a:schemeClr val="bg1">
                    <a:lumMod val="50000"/>
                  </a:schemeClr>
                </a:solidFill>
              </a:rPr>
              <a:t>et al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</a:rPr>
              <a:t>., 1996)</a:t>
            </a:r>
            <a:r>
              <a:rPr lang="es-ES" sz="2200" dirty="0" smtClean="0"/>
              <a:t>:</a:t>
            </a:r>
            <a:endParaRPr lang="es-ES" sz="2200" dirty="0"/>
          </a:p>
          <a:p>
            <a:pPr marL="914400" lvl="0" indent="0" algn="just">
              <a:buNone/>
            </a:pPr>
            <a:r>
              <a:rPr lang="es-ES" sz="2200" dirty="0"/>
              <a:t>Intercambio de individuos puede generar movimiento  de patógenos.</a:t>
            </a:r>
          </a:p>
          <a:p>
            <a:pPr marL="914400" lvl="0" indent="0" algn="just">
              <a:buNone/>
            </a:pPr>
            <a:r>
              <a:rPr lang="es-ES" sz="2200" dirty="0"/>
              <a:t>Poblaciones cautivas más propensas a enfermar si la diversidad genética es reducida.</a:t>
            </a:r>
          </a:p>
          <a:p>
            <a:pPr marL="914400" lvl="0" indent="0" algn="just">
              <a:buNone/>
            </a:pPr>
            <a:r>
              <a:rPr lang="es-ES" sz="2200" dirty="0"/>
              <a:t>Estado de latencia a la hora de realizar reintroducciones</a:t>
            </a:r>
            <a:r>
              <a:rPr lang="es-ES" sz="2200" dirty="0" smtClean="0"/>
              <a:t>.</a:t>
            </a:r>
          </a:p>
          <a:p>
            <a:pPr marL="914400" lvl="0" indent="0" algn="just">
              <a:buNone/>
            </a:pPr>
            <a:endParaRPr lang="es-ES" sz="2200" dirty="0" smtClean="0"/>
          </a:p>
          <a:p>
            <a:pPr marL="0" lvl="0" indent="0" algn="just">
              <a:buNone/>
            </a:pPr>
            <a:r>
              <a:rPr lang="es-ES" sz="2200" dirty="0" smtClean="0"/>
              <a:t>Ejemplo: dudas respecto a la actuación llevada a cabo con el </a:t>
            </a:r>
            <a:r>
              <a:rPr lang="es-ES" sz="2200" dirty="0" err="1" smtClean="0"/>
              <a:t>lori</a:t>
            </a:r>
            <a:r>
              <a:rPr lang="es-ES" sz="2200" dirty="0" smtClean="0"/>
              <a:t> rojo y azul (</a:t>
            </a:r>
            <a:r>
              <a:rPr lang="es-ES" sz="2200" i="1" dirty="0" err="1" smtClean="0"/>
              <a:t>Eos</a:t>
            </a:r>
            <a:r>
              <a:rPr lang="es-ES" sz="2200" i="1" dirty="0" smtClean="0"/>
              <a:t> </a:t>
            </a:r>
            <a:r>
              <a:rPr lang="es-ES" sz="2200" i="1" dirty="0" err="1" smtClean="0"/>
              <a:t>histrio</a:t>
            </a:r>
            <a:r>
              <a:rPr lang="es-ES" sz="2200" dirty="0" smtClean="0"/>
              <a:t>).</a:t>
            </a:r>
          </a:p>
          <a:p>
            <a:pPr marL="0" lvl="0" indent="0" algn="just">
              <a:buNone/>
            </a:pPr>
            <a:r>
              <a:rPr lang="es-ES" sz="2200" dirty="0" smtClean="0"/>
              <a:t>¿Propagación de enfermedades como consecuencia de su sociabilidad? ¿Contacto con patógenos en el bosque donde se llevó a cabo su liberación? 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</a:rPr>
              <a:t>(Collar </a:t>
            </a:r>
            <a:r>
              <a:rPr lang="es-ES" sz="1200" i="1" dirty="0" smtClean="0">
                <a:solidFill>
                  <a:schemeClr val="bg1">
                    <a:lumMod val="50000"/>
                  </a:schemeClr>
                </a:solidFill>
              </a:rPr>
              <a:t>et al.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</a:rPr>
              <a:t>, 2015)</a:t>
            </a:r>
            <a:r>
              <a:rPr lang="es-ES" sz="2400" dirty="0" smtClean="0">
                <a:solidFill>
                  <a:schemeClr val="tx1"/>
                </a:solidFill>
              </a:rPr>
              <a:t>.</a:t>
            </a:r>
            <a:endParaRPr lang="es-ES" sz="2200" dirty="0"/>
          </a:p>
          <a:p>
            <a:endParaRPr lang="es-ES" dirty="0"/>
          </a:p>
        </p:txBody>
      </p:sp>
      <p:sp>
        <p:nvSpPr>
          <p:cNvPr id="4" name="Shape 1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b="1" dirty="0" err="1">
                <a:solidFill>
                  <a:srgbClr val="FF0066"/>
                </a:solidFill>
              </a:rPr>
              <a:t>Otros</a:t>
            </a:r>
            <a:r>
              <a:rPr lang="gl-ES" b="1" dirty="0">
                <a:solidFill>
                  <a:srgbClr val="FF0066"/>
                </a:solidFill>
              </a:rPr>
              <a:t> factores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90607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sz="4400" b="1" i="0" u="none" strike="noStrike" cap="none" dirty="0" err="1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Conclusiones</a:t>
            </a:r>
            <a:r>
              <a:rPr lang="gl-ES" sz="4400" b="1" i="0" u="none" strike="noStrike" cap="none" dirty="0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 sobre la cría en </a:t>
            </a:r>
            <a:r>
              <a:rPr lang="gl-ES" sz="4400" b="1" i="0" u="none" strike="noStrike" cap="none" dirty="0" err="1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cautividad</a:t>
            </a:r>
            <a:endParaRPr sz="4400" b="1" i="0" u="none" strike="noStrike" cap="none" dirty="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838200" y="1767525"/>
            <a:ext cx="10515600" cy="49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890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gl-ES" sz="2200" dirty="0" smtClean="0"/>
              <a:t>1. </a:t>
            </a:r>
            <a:r>
              <a:rPr lang="gl-ES" sz="2200" dirty="0" err="1" smtClean="0"/>
              <a:t>Herramienta</a:t>
            </a:r>
            <a:r>
              <a:rPr lang="gl-ES" sz="2200" dirty="0" smtClean="0"/>
              <a:t> </a:t>
            </a:r>
            <a:r>
              <a:rPr lang="gl-ES" sz="2200" dirty="0"/>
              <a:t>útil y necesaria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pero </a:t>
            </a:r>
            <a:r>
              <a:rPr lang="gl-ES" sz="2200" dirty="0" err="1"/>
              <a:t>requiere</a:t>
            </a:r>
            <a:r>
              <a:rPr lang="gl-ES" sz="2200" dirty="0"/>
              <a:t> información previa, una </a:t>
            </a:r>
            <a:r>
              <a:rPr lang="gl-ES" sz="2200" dirty="0" err="1"/>
              <a:t>buena</a:t>
            </a:r>
            <a:r>
              <a:rPr lang="gl-ES" sz="2200" dirty="0"/>
              <a:t> </a:t>
            </a:r>
            <a:r>
              <a:rPr lang="gl-ES" sz="2200" dirty="0" err="1"/>
              <a:t>gestión</a:t>
            </a:r>
            <a:r>
              <a:rPr lang="gl-ES" sz="2200" dirty="0"/>
              <a:t> y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muchas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precauciones</a:t>
            </a:r>
            <a:r>
              <a:rPr lang="gl-ES" sz="2200" dirty="0"/>
              <a:t>.</a:t>
            </a: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890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gl-ES" sz="2200" dirty="0"/>
          </a:p>
          <a:p>
            <a:pPr marL="8890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No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sustituye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la protección o restauración de los ecosistemas</a:t>
            </a:r>
            <a:r>
              <a:rPr lang="gl-ES" sz="2200" dirty="0"/>
              <a:t> ni a la conservación </a:t>
            </a:r>
            <a:r>
              <a:rPr lang="gl-ES" sz="2200" i="1" dirty="0" err="1"/>
              <a:t>in</a:t>
            </a:r>
            <a:r>
              <a:rPr lang="gl-ES" sz="2200" i="1" dirty="0"/>
              <a:t> </a:t>
            </a:r>
            <a:r>
              <a:rPr lang="gl-ES" sz="2200" i="1" dirty="0" err="1"/>
              <a:t>situ</a:t>
            </a:r>
            <a:r>
              <a:rPr lang="gl-ES" sz="2200" dirty="0"/>
              <a:t>.</a:t>
            </a:r>
            <a:endParaRPr sz="2200" dirty="0"/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8890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Necesario estudiar 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los modos de acción más adecuados por separado para cada especie.</a:t>
            </a:r>
            <a:endParaRPr sz="2200" dirty="0"/>
          </a:p>
        </p:txBody>
      </p:sp>
      <p:pic>
        <p:nvPicPr>
          <p:cNvPr id="199" name="Shape 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5475" y="4611300"/>
            <a:ext cx="2154400" cy="215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6135" y="1690688"/>
            <a:ext cx="10979727" cy="3175866"/>
          </a:xfrm>
        </p:spPr>
        <p:txBody>
          <a:bodyPr/>
          <a:lstStyle/>
          <a:p>
            <a:pPr marL="50800" indent="0">
              <a:buNone/>
            </a:pPr>
            <a:r>
              <a:rPr lang="en-US" sz="1200" dirty="0" err="1"/>
              <a:t>Allendorf</a:t>
            </a:r>
            <a:r>
              <a:rPr lang="en-US" sz="1200" dirty="0"/>
              <a:t>, F. W.; </a:t>
            </a:r>
            <a:r>
              <a:rPr lang="en-US" sz="1200" dirty="0" err="1"/>
              <a:t>Luikart</a:t>
            </a:r>
            <a:r>
              <a:rPr lang="en-US" sz="1200" dirty="0"/>
              <a:t>, G. (2009). </a:t>
            </a:r>
            <a:r>
              <a:rPr lang="en-US" sz="1200" i="1" dirty="0"/>
              <a:t>Conservation and the Genetics of Populations</a:t>
            </a:r>
            <a:r>
              <a:rPr lang="en-US" sz="1200" dirty="0"/>
              <a:t>. John Wiley &amp; Sons</a:t>
            </a:r>
            <a:r>
              <a:rPr lang="en-US" sz="1200" dirty="0" smtClean="0"/>
              <a:t>.</a:t>
            </a:r>
          </a:p>
          <a:p>
            <a:pPr marL="50800" indent="0" algn="just">
              <a:buNone/>
            </a:pPr>
            <a:r>
              <a:rPr lang="es-ES" sz="1200" dirty="0"/>
              <a:t>BOE (2007). Ley 42/2007, de 13 de diciembre, del Patrimonio Natural y de la Biodiversidad. </a:t>
            </a:r>
            <a:r>
              <a:rPr lang="es-ES" sz="1200" i="1" dirty="0"/>
              <a:t>BOE</a:t>
            </a:r>
            <a:r>
              <a:rPr lang="es-ES" sz="1200" dirty="0"/>
              <a:t> 299 (14/12/2007): 51275-51327</a:t>
            </a:r>
            <a:r>
              <a:rPr lang="es-ES" sz="1200" dirty="0" smtClean="0"/>
              <a:t>.</a:t>
            </a:r>
          </a:p>
          <a:p>
            <a:pPr marL="50800" indent="0" algn="just">
              <a:buNone/>
            </a:pPr>
            <a:r>
              <a:rPr lang="en-US" sz="1200" dirty="0" smtClean="0"/>
              <a:t>Bryant</a:t>
            </a:r>
            <a:r>
              <a:rPr lang="en-US" sz="1200" dirty="0"/>
              <a:t>, E. H.; Reed, D. H. (1999). Fitness decline under relaxed selection in captive populations. </a:t>
            </a:r>
            <a:r>
              <a:rPr lang="en-US" sz="1200" i="1" dirty="0"/>
              <a:t>Conservation Biology</a:t>
            </a:r>
            <a:r>
              <a:rPr lang="en-US" sz="1200" dirty="0"/>
              <a:t>, </a:t>
            </a:r>
            <a:r>
              <a:rPr lang="en-US" sz="1200" i="1" dirty="0"/>
              <a:t>13</a:t>
            </a:r>
            <a:r>
              <a:rPr lang="en-US" sz="1200" dirty="0"/>
              <a:t>(3), 665-669</a:t>
            </a:r>
            <a:r>
              <a:rPr lang="en-US" sz="1200" dirty="0" smtClean="0"/>
              <a:t>.</a:t>
            </a:r>
          </a:p>
          <a:p>
            <a:pPr marL="50800" indent="0" algn="just">
              <a:buNone/>
            </a:pPr>
            <a:r>
              <a:rPr lang="en-US" sz="1200" dirty="0"/>
              <a:t>Collar, N. J.; </a:t>
            </a:r>
            <a:r>
              <a:rPr lang="en-US" sz="1200" dirty="0" err="1"/>
              <a:t>Lierz</a:t>
            </a:r>
            <a:r>
              <a:rPr lang="en-US" sz="1200" dirty="0"/>
              <a:t>, M.; Price, M. R. S.; Wirth, R. Z. (2015). Release of confiscated and captive-bred parrots: is it ever acceptable?. </a:t>
            </a:r>
            <a:r>
              <a:rPr lang="en-US" sz="1200" i="1" dirty="0"/>
              <a:t>Oryx</a:t>
            </a:r>
            <a:r>
              <a:rPr lang="en-US" sz="1200" dirty="0"/>
              <a:t>, </a:t>
            </a:r>
            <a:r>
              <a:rPr lang="en-US" sz="1200" i="1" dirty="0"/>
              <a:t>49</a:t>
            </a:r>
            <a:r>
              <a:rPr lang="en-US" sz="1200" dirty="0"/>
              <a:t>(2), 202</a:t>
            </a:r>
            <a:r>
              <a:rPr lang="en-US" sz="1200" dirty="0" smtClean="0"/>
              <a:t>.</a:t>
            </a:r>
          </a:p>
          <a:p>
            <a:pPr marL="50800" indent="0" algn="just">
              <a:buNone/>
            </a:pPr>
            <a:r>
              <a:rPr lang="es-ES" sz="1200" dirty="0" err="1"/>
              <a:t>Engelmann</a:t>
            </a:r>
            <a:r>
              <a:rPr lang="es-ES" sz="1200" dirty="0"/>
              <a:t>, F.; Engels, J. M. M. (2002). Technologies and </a:t>
            </a:r>
            <a:r>
              <a:rPr lang="es-ES" sz="1200" dirty="0" err="1"/>
              <a:t>strategies</a:t>
            </a:r>
            <a:r>
              <a:rPr lang="es-ES" sz="1200" dirty="0"/>
              <a:t> </a:t>
            </a:r>
            <a:r>
              <a:rPr lang="es-ES" sz="1200" dirty="0" err="1"/>
              <a:t>for</a:t>
            </a:r>
            <a:r>
              <a:rPr lang="es-ES" sz="1200" dirty="0"/>
              <a:t> ex situ </a:t>
            </a:r>
            <a:r>
              <a:rPr lang="es-ES" sz="1200" dirty="0" err="1"/>
              <a:t>conservation</a:t>
            </a:r>
            <a:r>
              <a:rPr lang="es-ES" sz="1200" dirty="0"/>
              <a:t>. </a:t>
            </a:r>
            <a:r>
              <a:rPr lang="es-ES" sz="1200" i="1" dirty="0" err="1"/>
              <a:t>Managing</a:t>
            </a:r>
            <a:r>
              <a:rPr lang="es-ES" sz="1200" i="1" dirty="0"/>
              <a:t> </a:t>
            </a:r>
            <a:r>
              <a:rPr lang="es-ES" sz="1200" i="1" dirty="0" err="1"/>
              <a:t>plant</a:t>
            </a:r>
            <a:r>
              <a:rPr lang="es-ES" sz="1200" i="1" dirty="0"/>
              <a:t> </a:t>
            </a:r>
            <a:r>
              <a:rPr lang="es-ES" sz="1200" i="1" dirty="0" err="1"/>
              <a:t>genetic</a:t>
            </a:r>
            <a:r>
              <a:rPr lang="es-ES" sz="1200" i="1" dirty="0"/>
              <a:t> </a:t>
            </a:r>
            <a:r>
              <a:rPr lang="es-ES" sz="1200" i="1" dirty="0" err="1"/>
              <a:t>diversity</a:t>
            </a:r>
            <a:r>
              <a:rPr lang="es-ES" sz="1200" dirty="0"/>
              <a:t>, 89-103</a:t>
            </a:r>
            <a:r>
              <a:rPr lang="es-ES" sz="1200" dirty="0" smtClean="0"/>
              <a:t>.</a:t>
            </a:r>
          </a:p>
          <a:p>
            <a:pPr marL="50800" indent="0" algn="just">
              <a:buNone/>
            </a:pPr>
            <a:r>
              <a:rPr lang="en-US" sz="1200" dirty="0" err="1"/>
              <a:t>Frankham</a:t>
            </a:r>
            <a:r>
              <a:rPr lang="en-US" sz="1200" dirty="0"/>
              <a:t>, R. (2008). Genetic adaptation to captivity in species conservation programs. </a:t>
            </a:r>
            <a:r>
              <a:rPr lang="en-US" sz="1200" i="1" dirty="0"/>
              <a:t>Molecular ecology</a:t>
            </a:r>
            <a:r>
              <a:rPr lang="en-US" sz="1200" dirty="0"/>
              <a:t>, </a:t>
            </a:r>
            <a:r>
              <a:rPr lang="en-US" sz="1200" i="1" dirty="0"/>
              <a:t>17</a:t>
            </a:r>
            <a:r>
              <a:rPr lang="en-US" sz="1200" dirty="0"/>
              <a:t>(1), 325-333</a:t>
            </a:r>
            <a:r>
              <a:rPr lang="en-US" sz="1200" dirty="0" smtClean="0"/>
              <a:t>.</a:t>
            </a:r>
          </a:p>
          <a:p>
            <a:pPr marL="50800" indent="0" algn="just">
              <a:buNone/>
            </a:pPr>
            <a:r>
              <a:rPr lang="es-ES" sz="1200" dirty="0" err="1"/>
              <a:t>Frankham</a:t>
            </a:r>
            <a:r>
              <a:rPr lang="es-ES" sz="1200" dirty="0"/>
              <a:t>, R.; </a:t>
            </a:r>
            <a:r>
              <a:rPr lang="es-ES" sz="1200" dirty="0" err="1"/>
              <a:t>Ballou</a:t>
            </a:r>
            <a:r>
              <a:rPr lang="es-ES" sz="1200" dirty="0"/>
              <a:t>, J. D.; </a:t>
            </a:r>
            <a:r>
              <a:rPr lang="es-ES" sz="1200" dirty="0" err="1"/>
              <a:t>Briscoe</a:t>
            </a:r>
            <a:r>
              <a:rPr lang="es-ES" sz="1200" dirty="0"/>
              <a:t>, D. A. (2010). </a:t>
            </a:r>
            <a:r>
              <a:rPr lang="es-ES" sz="1200" i="1" dirty="0" err="1"/>
              <a:t>Introduction</a:t>
            </a:r>
            <a:r>
              <a:rPr lang="es-ES" sz="1200" i="1" dirty="0"/>
              <a:t> to </a:t>
            </a:r>
            <a:r>
              <a:rPr lang="es-ES" sz="1200" i="1" dirty="0" err="1"/>
              <a:t>conservation</a:t>
            </a:r>
            <a:r>
              <a:rPr lang="es-ES" sz="1200" i="1" dirty="0"/>
              <a:t> </a:t>
            </a:r>
            <a:r>
              <a:rPr lang="es-ES" sz="1200" i="1" dirty="0" err="1"/>
              <a:t>genetics</a:t>
            </a:r>
            <a:r>
              <a:rPr lang="es-ES" sz="1200" dirty="0"/>
              <a:t>. 2ª edición. Cambridge </a:t>
            </a:r>
            <a:r>
              <a:rPr lang="es-ES" sz="1200" dirty="0" err="1"/>
              <a:t>University</a:t>
            </a:r>
            <a:r>
              <a:rPr lang="es-ES" sz="1200" dirty="0"/>
              <a:t> </a:t>
            </a:r>
            <a:r>
              <a:rPr lang="es-ES" sz="1200" dirty="0" err="1"/>
              <a:t>Press</a:t>
            </a:r>
            <a:r>
              <a:rPr lang="es-ES" sz="1200" dirty="0"/>
              <a:t>, Cambridge</a:t>
            </a:r>
            <a:r>
              <a:rPr lang="es-ES" sz="1200" dirty="0" smtClean="0"/>
              <a:t>.</a:t>
            </a:r>
          </a:p>
          <a:p>
            <a:pPr marL="50800" indent="0" algn="just">
              <a:buNone/>
            </a:pPr>
            <a:r>
              <a:rPr lang="en-US" sz="1200" dirty="0"/>
              <a:t>Keller, L. F.; D. M. Waller. (2002). Inbreeding effects in wild populations. </a:t>
            </a:r>
            <a:r>
              <a:rPr lang="en-US" sz="1200" i="1" dirty="0"/>
              <a:t>Trends in Ecology &amp; Evolution</a:t>
            </a:r>
            <a:r>
              <a:rPr lang="en-US" sz="1200" dirty="0"/>
              <a:t> 17, 230–241</a:t>
            </a:r>
            <a:r>
              <a:rPr lang="en-US" sz="1200" dirty="0" smtClean="0"/>
              <a:t>.</a:t>
            </a:r>
          </a:p>
          <a:p>
            <a:pPr marL="50800" indent="0" algn="just">
              <a:buNone/>
            </a:pPr>
            <a:r>
              <a:rPr lang="en-US" sz="1200" dirty="0"/>
              <a:t>Maunder, M.; </a:t>
            </a:r>
            <a:r>
              <a:rPr lang="en-US" sz="1200" dirty="0" err="1"/>
              <a:t>Higgens</a:t>
            </a:r>
            <a:r>
              <a:rPr lang="en-US" sz="1200" dirty="0"/>
              <a:t>, S.; </a:t>
            </a:r>
            <a:r>
              <a:rPr lang="en-US" sz="1200" dirty="0" err="1"/>
              <a:t>Culham</a:t>
            </a:r>
            <a:r>
              <a:rPr lang="en-US" sz="1200" dirty="0"/>
              <a:t>, A. (2001). The </a:t>
            </a:r>
            <a:r>
              <a:rPr lang="en-US" sz="1200" dirty="0" err="1"/>
              <a:t>efectiveness</a:t>
            </a:r>
            <a:r>
              <a:rPr lang="en-US" sz="1200" dirty="0"/>
              <a:t> of botanic garden collections in supporting plant conservation: a European case study. </a:t>
            </a:r>
            <a:r>
              <a:rPr lang="en-US" sz="1200" i="1" dirty="0"/>
              <a:t>Biodiversity and </a:t>
            </a:r>
            <a:r>
              <a:rPr lang="en-US" sz="1200" i="1" dirty="0" smtClean="0"/>
              <a:t>	Conservation</a:t>
            </a:r>
            <a:r>
              <a:rPr lang="en-US" sz="1200" dirty="0"/>
              <a:t> 10: 283-401</a:t>
            </a:r>
            <a:r>
              <a:rPr lang="en-US" sz="1200" dirty="0" smtClean="0"/>
              <a:t>.</a:t>
            </a:r>
          </a:p>
          <a:p>
            <a:pPr marL="50800" indent="0" algn="just">
              <a:buNone/>
            </a:pPr>
            <a:r>
              <a:rPr lang="es-ES" sz="1200" dirty="0" err="1"/>
              <a:t>Mésochina</a:t>
            </a:r>
            <a:r>
              <a:rPr lang="es-ES" sz="1200" dirty="0"/>
              <a:t>, P.; </a:t>
            </a:r>
            <a:r>
              <a:rPr lang="es-ES" sz="1200" dirty="0" err="1"/>
              <a:t>Bedin</a:t>
            </a:r>
            <a:r>
              <a:rPr lang="es-ES" sz="1200" dirty="0"/>
              <a:t>, E.; </a:t>
            </a:r>
            <a:r>
              <a:rPr lang="es-ES" sz="1200" dirty="0" err="1"/>
              <a:t>Ostrowski</a:t>
            </a:r>
            <a:r>
              <a:rPr lang="es-ES" sz="1200" dirty="0"/>
              <a:t>, S. (2003). </a:t>
            </a:r>
            <a:r>
              <a:rPr lang="es-ES" sz="1200" dirty="0" err="1"/>
              <a:t>Reintroducing</a:t>
            </a:r>
            <a:r>
              <a:rPr lang="es-ES" sz="1200" dirty="0"/>
              <a:t> </a:t>
            </a:r>
            <a:r>
              <a:rPr lang="es-ES" sz="1200" dirty="0" err="1"/>
              <a:t>antelopes</a:t>
            </a:r>
            <a:r>
              <a:rPr lang="es-ES" sz="1200" dirty="0"/>
              <a:t> </a:t>
            </a:r>
            <a:r>
              <a:rPr lang="es-ES" sz="1200" dirty="0" err="1"/>
              <a:t>into</a:t>
            </a:r>
            <a:r>
              <a:rPr lang="es-ES" sz="1200" dirty="0"/>
              <a:t> </a:t>
            </a:r>
            <a:r>
              <a:rPr lang="es-ES" sz="1200" dirty="0" err="1"/>
              <a:t>arid</a:t>
            </a:r>
            <a:r>
              <a:rPr lang="es-ES" sz="1200" dirty="0"/>
              <a:t> </a:t>
            </a:r>
            <a:r>
              <a:rPr lang="es-ES" sz="1200" dirty="0" err="1"/>
              <a:t>areas</a:t>
            </a:r>
            <a:r>
              <a:rPr lang="es-ES" sz="1200" dirty="0"/>
              <a:t>: </a:t>
            </a:r>
            <a:r>
              <a:rPr lang="es-ES" sz="1200" dirty="0" err="1"/>
              <a:t>lessons</a:t>
            </a:r>
            <a:r>
              <a:rPr lang="es-ES" sz="1200" dirty="0"/>
              <a:t> </a:t>
            </a:r>
            <a:r>
              <a:rPr lang="es-ES" sz="1200" dirty="0" err="1"/>
              <a:t>learnt</a:t>
            </a:r>
            <a:r>
              <a:rPr lang="es-ES" sz="1200" dirty="0"/>
              <a:t> </a:t>
            </a:r>
            <a:r>
              <a:rPr lang="es-ES" sz="1200" dirty="0" err="1"/>
              <a:t>from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oryx</a:t>
            </a:r>
            <a:r>
              <a:rPr lang="es-ES" sz="1200" dirty="0"/>
              <a:t> in </a:t>
            </a:r>
            <a:r>
              <a:rPr lang="es-ES" sz="1200" dirty="0" err="1"/>
              <a:t>Saudi</a:t>
            </a:r>
            <a:r>
              <a:rPr lang="es-ES" sz="1200" dirty="0"/>
              <a:t> Arabia. </a:t>
            </a:r>
            <a:r>
              <a:rPr lang="es-ES" sz="1200" i="1" dirty="0" err="1"/>
              <a:t>Comptes</a:t>
            </a:r>
            <a:r>
              <a:rPr lang="es-ES" sz="1200" i="1" dirty="0"/>
              <a:t> </a:t>
            </a:r>
            <a:r>
              <a:rPr lang="es-ES" sz="1200" i="1" dirty="0" err="1"/>
              <a:t>rendus</a:t>
            </a:r>
            <a:r>
              <a:rPr lang="es-ES" sz="1200" i="1" dirty="0"/>
              <a:t> </a:t>
            </a:r>
            <a:r>
              <a:rPr lang="es-ES" sz="1200" i="1" dirty="0" err="1" smtClean="0"/>
              <a:t>biologies</a:t>
            </a:r>
            <a:r>
              <a:rPr lang="es-ES" sz="1200" dirty="0" smtClean="0"/>
              <a:t>,</a:t>
            </a:r>
            <a:r>
              <a:rPr lang="es-ES" sz="1200" i="1" dirty="0"/>
              <a:t> </a:t>
            </a:r>
            <a:r>
              <a:rPr lang="es-ES" sz="1200" i="1" dirty="0" smtClean="0"/>
              <a:t>326</a:t>
            </a:r>
            <a:r>
              <a:rPr lang="es-ES" sz="1200" dirty="0" smtClean="0"/>
              <a:t>, 158-165.</a:t>
            </a:r>
          </a:p>
          <a:p>
            <a:pPr marL="50800" indent="0" algn="just">
              <a:buNone/>
            </a:pPr>
            <a:r>
              <a:rPr lang="es-ES" sz="1200" dirty="0"/>
              <a:t/>
            </a:r>
            <a:br>
              <a:rPr lang="es-ES" sz="1200" dirty="0"/>
            </a:br>
            <a:endParaRPr lang="es-ES" sz="1200" dirty="0" smtClean="0"/>
          </a:p>
        </p:txBody>
      </p:sp>
      <p:sp>
        <p:nvSpPr>
          <p:cNvPr id="4" name="Shape 19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sz="4400" b="1" i="0" u="none" strike="noStrike" cap="none" dirty="0" smtClean="0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Bibliografía</a:t>
            </a:r>
            <a:endParaRPr sz="4400" b="1" i="0" u="none" strike="noStrike" cap="none" dirty="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64151" y="4955415"/>
            <a:ext cx="10921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Sausman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K. A. (1984). Survival of captive‐born </a:t>
            </a:r>
            <a:r>
              <a:rPr lang="en-US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Ovis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canadensis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in North American zoos. 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Zoo Biology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(2), 111-121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64150" y="5257676"/>
            <a:ext cx="10921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Snyder, N. F.;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Derrickson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S. R.;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Beissinger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S. R.; Wiley, J. W.; Smith, T. B.;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Toone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W. D.; Miller, B. (1996). Limitations of captive breeding in endangered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species 	recovery.</a:t>
            </a:r>
            <a:r>
              <a:rPr lang="en-US" sz="1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ConservationBiology,10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(2), 338-348.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64150" y="5744603"/>
            <a:ext cx="10619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Tellería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, T. J.; Hernández, V. J. (2012). </a:t>
            </a:r>
            <a:r>
              <a:rPr lang="es-ES" sz="1200" i="1" dirty="0">
                <a:latin typeface="Calibri" panose="020F0502020204030204" pitchFamily="34" charset="0"/>
                <a:cs typeface="Calibri" panose="020F0502020204030204" pitchFamily="34" charset="0"/>
              </a:rPr>
              <a:t>Introducción a la conservación de las especies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. Tundra.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664149" y="6021602"/>
            <a:ext cx="10921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Woodworth, L. M.; M. E. Montgomery; D. A. Briscoe; R.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Frankham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(2002).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Rapid genetic deterioration in captive populations: causes and conservation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	implications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Conservation Genetics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 3, 277–288.</a:t>
            </a:r>
            <a:endParaRPr lang="es-E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314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Shape 205"/>
          <p:cNvPicPr preferRelativeResize="0"/>
          <p:nvPr/>
        </p:nvPicPr>
        <p:blipFill rotWithShape="1">
          <a:blip r:embed="rId3">
            <a:alphaModFix/>
          </a:blip>
          <a:srcRect l="30090" t="1660" r="30082" b="14827"/>
          <a:stretch/>
        </p:blipFill>
        <p:spPr>
          <a:xfrm>
            <a:off x="0" y="0"/>
            <a:ext cx="325010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>
            <a:spLocks noGrp="1"/>
          </p:cNvSpPr>
          <p:nvPr>
            <p:ph type="ctrTitle"/>
          </p:nvPr>
        </p:nvSpPr>
        <p:spPr>
          <a:xfrm>
            <a:off x="3766300" y="2448175"/>
            <a:ext cx="7646400" cy="20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6000"/>
              <a:buFont typeface="Calibri"/>
              <a:buNone/>
            </a:pPr>
            <a:r>
              <a:rPr lang="gl-ES">
                <a:solidFill>
                  <a:srgbClr val="FF0066"/>
                </a:solidFill>
              </a:rPr>
              <a:t>¡Gracias por vuestra atención!</a:t>
            </a:r>
            <a:endParaRPr sz="6000" b="0" i="0" u="none" strike="noStrike" cap="none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7" name="Shape 207" descr="Resultado de imaxes para Logo rey juan carlos"/>
          <p:cNvPicPr preferRelativeResize="0"/>
          <p:nvPr/>
        </p:nvPicPr>
        <p:blipFill rotWithShape="1">
          <a:blip r:embed="rId4">
            <a:alphaModFix/>
          </a:blip>
          <a:srcRect r="74747"/>
          <a:stretch/>
        </p:blipFill>
        <p:spPr>
          <a:xfrm>
            <a:off x="11412692" y="211732"/>
            <a:ext cx="525308" cy="743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sz="4400" b="1" i="0" u="none" strike="noStrike" cap="none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Índice</a:t>
            </a:r>
            <a:endParaRPr/>
          </a:p>
        </p:txBody>
      </p:sp>
      <p:grpSp>
        <p:nvGrpSpPr>
          <p:cNvPr id="99" name="Shape 99"/>
          <p:cNvGrpSpPr/>
          <p:nvPr/>
        </p:nvGrpSpPr>
        <p:grpSpPr>
          <a:xfrm>
            <a:off x="843462" y="1825625"/>
            <a:ext cx="10505074" cy="4351338"/>
            <a:chOff x="5262" y="0"/>
            <a:chExt cx="10505074" cy="4351338"/>
          </a:xfrm>
        </p:grpSpPr>
        <p:sp>
          <p:nvSpPr>
            <p:cNvPr id="100" name="Shape 100"/>
            <p:cNvSpPr/>
            <p:nvPr/>
          </p:nvSpPr>
          <p:spPr>
            <a:xfrm>
              <a:off x="788669" y="0"/>
              <a:ext cx="8938260" cy="4351338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5262" y="1305401"/>
              <a:ext cx="2531343" cy="1740535"/>
            </a:xfrm>
            <a:prstGeom prst="roundRect">
              <a:avLst>
                <a:gd name="adj" fmla="val 16667"/>
              </a:avLst>
            </a:prstGeom>
            <a:solidFill>
              <a:srgbClr val="959595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Shape 102"/>
            <p:cNvSpPr txBox="1"/>
            <p:nvPr/>
          </p:nvSpPr>
          <p:spPr>
            <a:xfrm>
              <a:off x="90228" y="1390367"/>
              <a:ext cx="2361411" cy="15706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50" tIns="95250" rIns="95250" bIns="952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Calibri"/>
                <a:buNone/>
              </a:pPr>
              <a:r>
                <a:rPr lang="gl-ES" sz="2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Introducción</a:t>
              </a:r>
              <a:endParaRPr sz="2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2663173" y="1305401"/>
              <a:ext cx="2531343" cy="1740535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Shape 104"/>
            <p:cNvSpPr txBox="1"/>
            <p:nvPr/>
          </p:nvSpPr>
          <p:spPr>
            <a:xfrm>
              <a:off x="2748139" y="1390367"/>
              <a:ext cx="2361411" cy="15706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50" tIns="95250" rIns="95250" bIns="952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Calibri"/>
                <a:buNone/>
              </a:pPr>
              <a:r>
                <a:rPr lang="gl-ES" sz="2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Problemática </a:t>
              </a:r>
              <a:r>
                <a:rPr lang="gl-ES" sz="25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genética</a:t>
              </a:r>
              <a:endParaRPr sz="2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5321083" y="1305401"/>
              <a:ext cx="2531343" cy="1740535"/>
            </a:xfrm>
            <a:prstGeom prst="roundRect">
              <a:avLst>
                <a:gd name="adj" fmla="val 16667"/>
              </a:avLst>
            </a:prstGeom>
            <a:solidFill>
              <a:srgbClr val="B5B5B5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Shape 106"/>
            <p:cNvSpPr txBox="1"/>
            <p:nvPr/>
          </p:nvSpPr>
          <p:spPr>
            <a:xfrm>
              <a:off x="5406049" y="1390367"/>
              <a:ext cx="2361411" cy="15706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50" tIns="95250" rIns="95250" bIns="952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Calibri"/>
                <a:buNone/>
              </a:pPr>
              <a:r>
                <a:rPr lang="gl-ES" sz="25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Otros factores</a:t>
              </a:r>
              <a:endParaRPr sz="2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7978993" y="1305401"/>
              <a:ext cx="2531343" cy="1740535"/>
            </a:xfrm>
            <a:prstGeom prst="roundRect">
              <a:avLst>
                <a:gd name="adj" fmla="val 16667"/>
              </a:avLst>
            </a:prstGeom>
            <a:solidFill>
              <a:srgbClr val="C5C5C5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Shape 108"/>
            <p:cNvSpPr txBox="1"/>
            <p:nvPr/>
          </p:nvSpPr>
          <p:spPr>
            <a:xfrm>
              <a:off x="8063959" y="1390367"/>
              <a:ext cx="2361411" cy="15706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50" tIns="95250" rIns="95250" bIns="952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500"/>
                <a:buFont typeface="Calibri"/>
                <a:buNone/>
              </a:pPr>
              <a:r>
                <a:rPr lang="gl-ES" sz="2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Conclusiones</a:t>
              </a:r>
              <a:endParaRPr sz="2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09" name="Shape 109"/>
          <p:cNvPicPr preferRelativeResize="0"/>
          <p:nvPr/>
        </p:nvPicPr>
        <p:blipFill rotWithShape="1">
          <a:blip r:embed="rId3">
            <a:alphaModFix/>
          </a:blip>
          <a:srcRect l="30090" t="1660" r="30082" b="14827"/>
          <a:stretch/>
        </p:blipFill>
        <p:spPr>
          <a:xfrm>
            <a:off x="11430084" y="5548962"/>
            <a:ext cx="569126" cy="1256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1" dirty="0"/>
              <a:t>Conservación </a:t>
            </a:r>
            <a:r>
              <a:rPr lang="gl-ES" sz="2200" b="1" i="1" dirty="0" err="1"/>
              <a:t>ex</a:t>
            </a:r>
            <a:r>
              <a:rPr lang="gl-ES" sz="2200" b="1" i="1" dirty="0"/>
              <a:t> </a:t>
            </a:r>
            <a:r>
              <a:rPr lang="gl-ES" sz="2200" b="1" i="1" dirty="0" err="1"/>
              <a:t>situ</a:t>
            </a:r>
            <a:r>
              <a:rPr lang="gl-ES" sz="2200" dirty="0"/>
              <a:t>: la conservación de los </a:t>
            </a:r>
            <a:r>
              <a:rPr lang="gl-ES" sz="2200" dirty="0" err="1"/>
              <a:t>componentes</a:t>
            </a:r>
            <a:r>
              <a:rPr lang="gl-ES" sz="2200" dirty="0"/>
              <a:t> de la </a:t>
            </a:r>
            <a:r>
              <a:rPr lang="gl-ES" sz="2200" dirty="0" err="1"/>
              <a:t>diversidad</a:t>
            </a:r>
            <a:r>
              <a:rPr lang="gl-ES" sz="2200" dirty="0"/>
              <a:t> </a:t>
            </a:r>
            <a:r>
              <a:rPr lang="gl-ES" sz="2200" dirty="0" err="1"/>
              <a:t>biológica</a:t>
            </a:r>
            <a:r>
              <a:rPr lang="gl-ES" sz="2200" dirty="0"/>
              <a:t> </a:t>
            </a:r>
            <a:r>
              <a:rPr lang="gl-ES" sz="2200" dirty="0" err="1"/>
              <a:t>fuera</a:t>
            </a:r>
            <a:r>
              <a:rPr lang="gl-ES" sz="2200" dirty="0"/>
              <a:t> de </a:t>
            </a:r>
            <a:r>
              <a:rPr lang="gl-ES" sz="2200" dirty="0" err="1"/>
              <a:t>sus</a:t>
            </a:r>
            <a:r>
              <a:rPr lang="gl-ES" sz="2200" dirty="0"/>
              <a:t> hábitats </a:t>
            </a:r>
            <a:r>
              <a:rPr lang="gl-ES" sz="2200" dirty="0" err="1" smtClean="0"/>
              <a:t>naturales</a:t>
            </a:r>
            <a:r>
              <a:rPr lang="gl-ES" sz="2200" dirty="0" smtClean="0"/>
              <a:t> </a:t>
            </a:r>
            <a:r>
              <a:rPr lang="gl-ES" sz="1400" dirty="0" smtClean="0">
                <a:solidFill>
                  <a:schemeClr val="bg1">
                    <a:lumMod val="50000"/>
                  </a:schemeClr>
                </a:solidFill>
              </a:rPr>
              <a:t>(BOE, 2007)</a:t>
            </a:r>
            <a:r>
              <a:rPr lang="gl-ES" sz="2200" dirty="0" smtClean="0"/>
              <a:t>.</a:t>
            </a: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dirty="0"/>
              <a:t>Diferentes modalidades para </a:t>
            </a:r>
            <a:r>
              <a:rPr lang="gl-ES" sz="2200" dirty="0" err="1" smtClean="0"/>
              <a:t>animales</a:t>
            </a:r>
            <a:r>
              <a:rPr lang="gl-ES" sz="2200" dirty="0" smtClean="0"/>
              <a:t>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Tellería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 y 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Hernández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, 2012)</a:t>
            </a:r>
            <a:r>
              <a:rPr lang="gl-ES" sz="2200" dirty="0" smtClean="0"/>
              <a:t> </a:t>
            </a:r>
            <a:r>
              <a:rPr lang="gl-ES" sz="2200" dirty="0"/>
              <a:t>y </a:t>
            </a:r>
            <a:r>
              <a:rPr lang="gl-ES" sz="2200" dirty="0" err="1" smtClean="0"/>
              <a:t>vegetales</a:t>
            </a:r>
            <a:r>
              <a:rPr lang="gl-ES" sz="2200" dirty="0" smtClean="0"/>
              <a:t>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Maunder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gl-ES" sz="1200" i="1" dirty="0" err="1" smtClean="0">
                <a:solidFill>
                  <a:schemeClr val="bg1">
                    <a:lumMod val="50000"/>
                  </a:schemeClr>
                </a:solidFill>
              </a:rPr>
              <a:t>et</a:t>
            </a:r>
            <a:r>
              <a:rPr lang="gl-ES" sz="12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gl-ES" sz="1200" i="1" dirty="0" err="1" smtClean="0">
                <a:solidFill>
                  <a:schemeClr val="bg1">
                    <a:lumMod val="50000"/>
                  </a:schemeClr>
                </a:solidFill>
              </a:rPr>
              <a:t>al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., 2001)</a:t>
            </a:r>
            <a:r>
              <a:rPr lang="gl-ES" sz="2200" dirty="0" smtClean="0"/>
              <a:t>.</a:t>
            </a: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dirty="0" err="1"/>
              <a:t>Junto</a:t>
            </a:r>
            <a:r>
              <a:rPr lang="gl-ES" sz="2200" dirty="0"/>
              <a:t> a </a:t>
            </a:r>
            <a:r>
              <a:rPr lang="gl-ES" sz="2200" dirty="0" err="1"/>
              <a:t>tecnologías</a:t>
            </a:r>
            <a:r>
              <a:rPr lang="gl-ES" sz="2200" dirty="0"/>
              <a:t> </a:t>
            </a:r>
            <a:r>
              <a:rPr lang="gl-ES" sz="2200" i="1" dirty="0" err="1"/>
              <a:t>ex</a:t>
            </a:r>
            <a:r>
              <a:rPr lang="gl-ES" sz="2200" i="1" dirty="0"/>
              <a:t> </a:t>
            </a:r>
            <a:r>
              <a:rPr lang="gl-ES" sz="2200" i="1" dirty="0" err="1"/>
              <a:t>situ</a:t>
            </a:r>
            <a:r>
              <a:rPr lang="gl-ES" sz="2200" dirty="0"/>
              <a:t>: </a:t>
            </a:r>
            <a:r>
              <a:rPr lang="gl-ES" sz="2200" dirty="0" err="1"/>
              <a:t>crioconservación</a:t>
            </a:r>
            <a:r>
              <a:rPr lang="gl-ES" sz="2200" dirty="0"/>
              <a:t> de </a:t>
            </a:r>
            <a:r>
              <a:rPr lang="gl-ES" sz="2200" dirty="0" err="1"/>
              <a:t>semen</a:t>
            </a:r>
            <a:r>
              <a:rPr lang="gl-ES" sz="2200" dirty="0"/>
              <a:t> y </a:t>
            </a:r>
            <a:r>
              <a:rPr lang="gl-ES" sz="2200" dirty="0" err="1"/>
              <a:t>embriones</a:t>
            </a:r>
            <a:r>
              <a:rPr lang="gl-ES" sz="2200" dirty="0"/>
              <a:t>, manipulación de </a:t>
            </a:r>
            <a:r>
              <a:rPr lang="gl-ES" sz="2200" dirty="0" err="1"/>
              <a:t>embriones</a:t>
            </a:r>
            <a:r>
              <a:rPr lang="gl-ES" sz="2200" dirty="0"/>
              <a:t>, inseminación artificial, incubación artificial y </a:t>
            </a:r>
            <a:r>
              <a:rPr lang="gl-ES" sz="2200" dirty="0" err="1"/>
              <a:t>lactancia</a:t>
            </a:r>
            <a:r>
              <a:rPr lang="gl-ES" sz="2200" dirty="0"/>
              <a:t> </a:t>
            </a:r>
            <a:r>
              <a:rPr lang="gl-ES" sz="2200" dirty="0" smtClean="0"/>
              <a:t>artificial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Engelmann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 y 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Engels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, 2002)</a:t>
            </a:r>
            <a:r>
              <a:rPr lang="gl-ES" sz="2200" dirty="0" smtClean="0"/>
              <a:t>.</a:t>
            </a: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just"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</p:txBody>
      </p: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sz="4400" b="1" i="0" u="none" strike="noStrike" cap="none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Introducción</a:t>
            </a:r>
            <a:endParaRPr sz="4400" b="1" i="0" u="none" strike="noStrike" cap="none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838200" y="4524875"/>
            <a:ext cx="10515600" cy="20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0" lvl="0" indent="457200" algn="just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gl-ES" sz="2200" dirty="0" err="1" smtClean="0">
                <a:highlight>
                  <a:srgbClr val="FFFFFF"/>
                </a:highlight>
              </a:rPr>
              <a:t>Requerida</a:t>
            </a:r>
            <a:r>
              <a:rPr lang="gl-ES" sz="2200" dirty="0" smtClean="0">
                <a:highlight>
                  <a:srgbClr val="FFFFFF"/>
                </a:highlight>
              </a:rPr>
              <a:t> </a:t>
            </a:r>
            <a:r>
              <a:rPr lang="gl-ES" sz="2200" dirty="0">
                <a:highlight>
                  <a:srgbClr val="FFFFFF"/>
                </a:highlight>
              </a:rPr>
              <a:t>por 2000 especies de vertebrados </a:t>
            </a:r>
            <a:r>
              <a:rPr lang="gl-ES" sz="2200" dirty="0" smtClean="0">
                <a:highlight>
                  <a:srgbClr val="FFFFFF"/>
                </a:highlight>
              </a:rPr>
              <a:t>terrestres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Frankham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gl-ES" sz="1200" i="1" dirty="0" err="1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et</a:t>
            </a:r>
            <a:r>
              <a:rPr lang="gl-ES" sz="1200" i="1" dirty="0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gl-ES" sz="1200" i="1" dirty="0" err="1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al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., 2010)</a:t>
            </a:r>
            <a:r>
              <a:rPr lang="gl-ES" sz="2200" dirty="0" smtClean="0">
                <a:highlight>
                  <a:srgbClr val="FFFFFF"/>
                </a:highlight>
              </a:rPr>
              <a:t>.</a:t>
            </a:r>
            <a:endParaRPr sz="1200" dirty="0">
              <a:highlight>
                <a:srgbClr val="FFFFFF"/>
              </a:highlight>
            </a:endParaRPr>
          </a:p>
          <a:p>
            <a:pPr marL="0" lvl="0" indent="0" algn="just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endParaRPr lang="es-ES" sz="1200" dirty="0" smtClean="0">
              <a:highlight>
                <a:srgbClr val="FFFFFF"/>
              </a:highlight>
            </a:endParaRPr>
          </a:p>
          <a:p>
            <a:pPr marL="0" lvl="0" indent="0" algn="just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200" dirty="0">
              <a:highlight>
                <a:srgbClr val="FFFFFF"/>
              </a:highlight>
            </a:endParaRPr>
          </a:p>
          <a:p>
            <a:pPr marL="0" lvl="0" indent="0" algn="just" rtl="0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gl-ES" sz="2200" b="1" dirty="0">
                <a:highlight>
                  <a:srgbClr val="FFFFFF"/>
                </a:highlight>
              </a:rPr>
              <a:t>Complementaria, pero no alternativa</a:t>
            </a:r>
            <a:r>
              <a:rPr lang="gl-ES" sz="2200" dirty="0">
                <a:highlight>
                  <a:srgbClr val="FFFFFF"/>
                </a:highlight>
              </a:rPr>
              <a:t>, a la conservación </a:t>
            </a:r>
            <a:r>
              <a:rPr lang="gl-ES" sz="2200" i="1" dirty="0" err="1">
                <a:highlight>
                  <a:srgbClr val="FFFFFF"/>
                </a:highlight>
              </a:rPr>
              <a:t>in</a:t>
            </a:r>
            <a:r>
              <a:rPr lang="gl-ES" sz="2200" i="1" dirty="0">
                <a:highlight>
                  <a:srgbClr val="FFFFFF"/>
                </a:highlight>
              </a:rPr>
              <a:t> </a:t>
            </a:r>
            <a:r>
              <a:rPr lang="gl-ES" sz="2200" i="1" dirty="0" err="1" smtClean="0">
                <a:highlight>
                  <a:srgbClr val="FFFFFF"/>
                </a:highlight>
              </a:rPr>
              <a:t>situ</a:t>
            </a:r>
            <a:r>
              <a:rPr lang="gl-ES" sz="2200" i="1" dirty="0" smtClean="0">
                <a:highlight>
                  <a:srgbClr val="FFFFFF"/>
                </a:highlight>
              </a:rPr>
              <a:t>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Tellería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 y 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Hernández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, 2012)</a:t>
            </a:r>
            <a:r>
              <a:rPr lang="gl-ES" sz="2200" dirty="0" smtClean="0">
                <a:highlight>
                  <a:srgbClr val="FFFFFF"/>
                </a:highlight>
              </a:rPr>
              <a:t>.</a:t>
            </a:r>
            <a:endParaRPr sz="2200" dirty="0">
              <a:highlight>
                <a:srgbClr val="FFFFFF"/>
              </a:highlight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sz="4400" b="1" i="0" u="none" strike="noStrike" cap="none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Introducción</a:t>
            </a:r>
            <a:endParaRPr sz="4400" b="1" i="0" u="none" strike="noStrike" cap="none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3876300" y="1769300"/>
            <a:ext cx="7477500" cy="24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gl-ES" sz="2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Cría en </a:t>
            </a:r>
            <a:r>
              <a:rPr lang="gl-ES" sz="2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cautividad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proceso de conservación </a:t>
            </a:r>
            <a:r>
              <a:rPr lang="gl-ES" sz="2200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</a:t>
            </a:r>
            <a:r>
              <a:rPr lang="gl-ES" sz="2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2200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situ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mediante el 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cual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pretende alcanzar un tamaño de 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población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suficientemente grande que permita, mediante 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proyectos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reintroducción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de 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reforzamiento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restablecimiento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 una o varias de las zonas en las que 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históricamente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distribuía dicha </a:t>
            </a:r>
            <a:r>
              <a:rPr lang="gl-ES" sz="2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especie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Tellería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y 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Hernández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2012)</a:t>
            </a:r>
            <a:r>
              <a:rPr lang="gl-ES" sz="2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2200" dirty="0"/>
          </a:p>
        </p:txBody>
      </p:sp>
      <p:pic>
        <p:nvPicPr>
          <p:cNvPr id="125" name="Shape 1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0851" y="1690825"/>
            <a:ext cx="2495100" cy="249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sz="4400" b="1" i="0" u="none" strike="noStrike" cap="none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Introducción</a:t>
            </a:r>
            <a:endParaRPr sz="4400" b="1" i="0" u="none" strike="noStrike" cap="none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Shape 131" descr="Salvavidas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5151658"/>
            <a:ext cx="1325700" cy="132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Shape 132"/>
          <p:cNvSpPr txBox="1"/>
          <p:nvPr/>
        </p:nvSpPr>
        <p:spPr>
          <a:xfrm>
            <a:off x="2545000" y="5277058"/>
            <a:ext cx="84384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Cría para conservación: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conjunto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esfuerzos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para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gestionar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el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cuidado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especies de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animales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plantas que no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incluyen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estrictamente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</a:t>
            </a:r>
            <a:r>
              <a:rPr lang="gl-ES" sz="22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cautividad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Allendorf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y 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Luikart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2009)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Shape 133"/>
          <p:cNvSpPr txBox="1"/>
          <p:nvPr/>
        </p:nvSpPr>
        <p:spPr>
          <a:xfrm>
            <a:off x="838300" y="1616425"/>
            <a:ext cx="10145100" cy="3191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gl-ES" sz="3000" b="1" dirty="0" err="1">
                <a:solidFill>
                  <a:srgbClr val="00C800"/>
                </a:solidFill>
                <a:latin typeface="Calibri"/>
                <a:ea typeface="Calibri"/>
                <a:cs typeface="Calibri"/>
                <a:sym typeface="Calibri"/>
              </a:rPr>
              <a:t>Ventajas</a:t>
            </a:r>
            <a:endParaRPr sz="3000" b="1" dirty="0">
              <a:solidFill>
                <a:srgbClr val="00C8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rgbClr val="00C8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dirty="0">
                <a:latin typeface="Calibri"/>
                <a:ea typeface="Calibri"/>
                <a:cs typeface="Calibri"/>
                <a:sym typeface="Calibri"/>
              </a:rPr>
              <a:t>-Ambiente adecuado y estable.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dirty="0"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gl-ES" sz="2200" dirty="0" err="1">
                <a:latin typeface="Calibri"/>
                <a:ea typeface="Calibri"/>
                <a:cs typeface="Calibri"/>
                <a:sym typeface="Calibri"/>
              </a:rPr>
              <a:t>Mejor</a:t>
            </a:r>
            <a:r>
              <a:rPr lang="gl-ES" sz="2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2200" dirty="0" err="1">
                <a:latin typeface="Calibri"/>
                <a:ea typeface="Calibri"/>
                <a:cs typeface="Calibri"/>
                <a:sym typeface="Calibri"/>
              </a:rPr>
              <a:t>seguimiento</a:t>
            </a:r>
            <a:r>
              <a:rPr lang="gl-ES" sz="2200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dirty="0"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gl-ES" sz="2200" dirty="0" err="1">
                <a:latin typeface="Calibri"/>
                <a:ea typeface="Calibri"/>
                <a:cs typeface="Calibri"/>
                <a:sym typeface="Calibri"/>
              </a:rPr>
              <a:t>Disponibilidad</a:t>
            </a:r>
            <a:r>
              <a:rPr lang="gl-ES" sz="2200" dirty="0">
                <a:latin typeface="Calibri"/>
                <a:ea typeface="Calibri"/>
                <a:cs typeface="Calibri"/>
                <a:sym typeface="Calibri"/>
              </a:rPr>
              <a:t> de distintos núcleos.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dirty="0">
                <a:latin typeface="Calibri"/>
                <a:ea typeface="Calibri"/>
                <a:cs typeface="Calibri"/>
                <a:sym typeface="Calibri"/>
              </a:rPr>
              <a:t>-Control de la </a:t>
            </a:r>
            <a:r>
              <a:rPr lang="gl-ES" sz="2200" dirty="0" err="1">
                <a:latin typeface="Calibri"/>
                <a:ea typeface="Calibri"/>
                <a:cs typeface="Calibri"/>
                <a:sym typeface="Calibri"/>
              </a:rPr>
              <a:t>reproducción</a:t>
            </a:r>
            <a:r>
              <a:rPr lang="gl-ES" sz="2200" dirty="0">
                <a:latin typeface="Calibri"/>
                <a:ea typeface="Calibri"/>
                <a:cs typeface="Calibri"/>
                <a:sym typeface="Calibri"/>
              </a:rPr>
              <a:t> y las </a:t>
            </a:r>
            <a:r>
              <a:rPr lang="gl-ES" sz="2200" dirty="0" err="1">
                <a:latin typeface="Calibri"/>
                <a:ea typeface="Calibri"/>
                <a:cs typeface="Calibri"/>
                <a:sym typeface="Calibri"/>
              </a:rPr>
              <a:t>interacciones</a:t>
            </a:r>
            <a:r>
              <a:rPr lang="gl-ES" sz="2200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Tasas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fecundidad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 de supervivencia </a:t>
            </a: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generalmente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más </a:t>
            </a:r>
            <a:r>
              <a:rPr lang="gl-ES" sz="2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altas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Frankham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1200" i="1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et</a:t>
            </a:r>
            <a:r>
              <a:rPr lang="gl-ES" sz="1200" i="1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1200" i="1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al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., 2010)</a:t>
            </a:r>
            <a:r>
              <a:rPr lang="gl-ES" sz="2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-Reserva de </a:t>
            </a:r>
            <a:r>
              <a:rPr lang="gl-ES" sz="2200" dirty="0" err="1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animales</a:t>
            </a:r>
            <a:r>
              <a:rPr lang="gl-ES" sz="2200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hasta condiciones </a:t>
            </a:r>
            <a:r>
              <a:rPr lang="gl-ES" sz="2200" dirty="0" smtClean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restauradas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Tellería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y 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Hernández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2012)</a:t>
            </a:r>
            <a:r>
              <a:rPr lang="gl-ES" sz="2200" dirty="0" smtClean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838200" y="2097350"/>
            <a:ext cx="10515600" cy="37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1200" dirty="0"/>
          </a:p>
          <a:p>
            <a:pPr marL="457200" lvl="0" indent="-368300" algn="just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gl-ES" sz="2200" dirty="0"/>
              <a:t>Endogamia y depresión </a:t>
            </a:r>
            <a:r>
              <a:rPr lang="gl-ES" sz="2200" dirty="0" err="1"/>
              <a:t>endogámica</a:t>
            </a:r>
            <a:r>
              <a:rPr lang="gl-ES" sz="2200" dirty="0"/>
              <a:t>.</a:t>
            </a:r>
            <a:endParaRPr sz="1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1200" dirty="0"/>
          </a:p>
          <a:p>
            <a:pPr marL="457200" lvl="0" indent="-368300" algn="just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gl-ES" sz="2200" dirty="0"/>
              <a:t>Exogamia y depresión </a:t>
            </a:r>
            <a:r>
              <a:rPr lang="gl-ES" sz="2200" dirty="0" err="1"/>
              <a:t>exogámica</a:t>
            </a:r>
            <a:r>
              <a:rPr lang="gl-ES" sz="2200" dirty="0"/>
              <a:t>.</a:t>
            </a:r>
            <a:endParaRPr sz="1200" dirty="0"/>
          </a:p>
          <a:p>
            <a:pPr marL="137160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1200" dirty="0"/>
          </a:p>
          <a:p>
            <a:pPr marL="457200" lvl="0" indent="-368300" algn="just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gl-ES" sz="2200" dirty="0"/>
              <a:t>Deriva </a:t>
            </a:r>
            <a:r>
              <a:rPr lang="gl-ES" sz="2200" dirty="0" err="1"/>
              <a:t>genética</a:t>
            </a: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1200" dirty="0"/>
          </a:p>
          <a:p>
            <a:pPr marL="457200" lvl="0" indent="-368300" algn="just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gl-ES" sz="2200" dirty="0" smtClean="0"/>
              <a:t>Selección </a:t>
            </a:r>
            <a:r>
              <a:rPr lang="gl-ES" sz="2200" dirty="0"/>
              <a:t>natural.</a:t>
            </a:r>
            <a:endParaRPr sz="2200" dirty="0"/>
          </a:p>
        </p:txBody>
      </p:sp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b="1">
                <a:solidFill>
                  <a:srgbClr val="FF0066"/>
                </a:solidFill>
              </a:rPr>
              <a:t>Problemática genética </a:t>
            </a:r>
            <a:endParaRPr sz="4400" b="1" i="0" u="none" strike="noStrike" cap="none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102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dirty="0" err="1"/>
              <a:t>Cruzamiento</a:t>
            </a:r>
            <a:r>
              <a:rPr lang="gl-ES" sz="2200" dirty="0"/>
              <a:t> entre individuos próximos </a:t>
            </a:r>
            <a:r>
              <a:rPr lang="gl-ES" sz="2200" dirty="0" err="1"/>
              <a:t>genéticamente</a:t>
            </a:r>
            <a:r>
              <a:rPr lang="gl-ES" sz="2200" dirty="0"/>
              <a:t>. Repercute en una </a:t>
            </a:r>
            <a:r>
              <a:rPr lang="gl-ES" sz="2200" b="1" dirty="0" err="1"/>
              <a:t>pérdida</a:t>
            </a:r>
            <a:r>
              <a:rPr lang="gl-ES" sz="2200" b="1" dirty="0"/>
              <a:t> de </a:t>
            </a:r>
            <a:r>
              <a:rPr lang="gl-ES" sz="2200" b="1" dirty="0" err="1"/>
              <a:t>diversidad</a:t>
            </a:r>
            <a:r>
              <a:rPr lang="gl-ES" sz="2200" b="1" dirty="0"/>
              <a:t> </a:t>
            </a:r>
            <a:r>
              <a:rPr lang="gl-ES" sz="2200" b="1" dirty="0" err="1"/>
              <a:t>genética</a:t>
            </a:r>
            <a:r>
              <a:rPr lang="gl-ES" sz="2200" b="1" dirty="0"/>
              <a:t> y </a:t>
            </a:r>
            <a:r>
              <a:rPr lang="gl-ES" sz="2200" dirty="0"/>
              <a:t>en</a:t>
            </a:r>
            <a:r>
              <a:rPr lang="gl-ES" sz="2200" b="1" dirty="0"/>
              <a:t> una </a:t>
            </a:r>
            <a:r>
              <a:rPr lang="gl-ES" sz="2200" b="1" dirty="0" err="1"/>
              <a:t>disminución</a:t>
            </a:r>
            <a:r>
              <a:rPr lang="gl-ES" sz="2200" b="1" dirty="0"/>
              <a:t> de la eficacia </a:t>
            </a:r>
            <a:r>
              <a:rPr lang="gl-ES" sz="2200" b="1" dirty="0" err="1" smtClean="0"/>
              <a:t>biológica</a:t>
            </a:r>
            <a:r>
              <a:rPr lang="gl-ES" sz="2200" b="1" dirty="0" smtClean="0"/>
              <a:t>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Keller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 y 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Waller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, 2002)</a:t>
            </a:r>
            <a:r>
              <a:rPr lang="gl-ES" sz="2200" dirty="0" smtClean="0"/>
              <a:t>.</a:t>
            </a:r>
            <a:endParaRPr sz="2200" dirty="0"/>
          </a:p>
          <a:p>
            <a:pPr marL="0" lvl="0" indent="0" algn="just"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just">
              <a:spcBef>
                <a:spcPts val="100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 dirty="0"/>
          </a:p>
        </p:txBody>
      </p:sp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838200" y="4122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b="1">
                <a:solidFill>
                  <a:srgbClr val="FF0066"/>
                </a:solidFill>
              </a:rPr>
              <a:t>Endogamia y depresión endogámica</a:t>
            </a:r>
            <a:endParaRPr sz="4400" b="1" i="0" u="none" strike="noStrike" cap="none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 txBox="1"/>
          <p:nvPr/>
        </p:nvSpPr>
        <p:spPr>
          <a:xfrm>
            <a:off x="2737650" y="3753263"/>
            <a:ext cx="6716700" cy="228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gl-ES" sz="2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Ejemplo</a:t>
            </a:r>
            <a:r>
              <a:rPr lang="gl-E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mortalidad en individuos cautivos de </a:t>
            </a:r>
            <a:r>
              <a:rPr lang="es-ES" sz="2200" i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Ovis</a:t>
            </a:r>
            <a:r>
              <a:rPr lang="es-ES" sz="2200" i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2200" i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canadensis</a:t>
            </a:r>
            <a:r>
              <a:rPr lang="es-ES" sz="2200" i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2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 superior en los endogámicos que en los no endogámicos 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s-ES" sz="120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Sausman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1984)</a:t>
            </a:r>
            <a:r>
              <a:rPr lang="es-ES" sz="2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13055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dirty="0">
                <a:solidFill>
                  <a:srgbClr val="000000"/>
                </a:solidFill>
              </a:rPr>
              <a:t>Efecto causado por la </a:t>
            </a:r>
            <a:r>
              <a:rPr lang="gl-ES" sz="2200" dirty="0" err="1">
                <a:solidFill>
                  <a:srgbClr val="000000"/>
                </a:solidFill>
              </a:rPr>
              <a:t>reproducción</a:t>
            </a:r>
            <a:r>
              <a:rPr lang="gl-ES" sz="2200" dirty="0">
                <a:solidFill>
                  <a:srgbClr val="000000"/>
                </a:solidFill>
              </a:rPr>
              <a:t> entre individuos </a:t>
            </a:r>
            <a:r>
              <a:rPr lang="gl-ES" sz="2200" dirty="0" err="1">
                <a:solidFill>
                  <a:srgbClr val="000000"/>
                </a:solidFill>
              </a:rPr>
              <a:t>genéticamente</a:t>
            </a:r>
            <a:r>
              <a:rPr lang="gl-ES" sz="2200" dirty="0">
                <a:solidFill>
                  <a:srgbClr val="000000"/>
                </a:solidFill>
              </a:rPr>
              <a:t> </a:t>
            </a:r>
            <a:r>
              <a:rPr lang="gl-ES" sz="2200" dirty="0" err="1">
                <a:solidFill>
                  <a:srgbClr val="000000"/>
                </a:solidFill>
              </a:rPr>
              <a:t>alejados</a:t>
            </a:r>
            <a:r>
              <a:rPr lang="gl-ES" sz="2200" dirty="0">
                <a:solidFill>
                  <a:srgbClr val="000000"/>
                </a:solidFill>
              </a:rPr>
              <a:t> de la </a:t>
            </a:r>
            <a:r>
              <a:rPr lang="gl-ES" sz="2200" dirty="0" err="1">
                <a:solidFill>
                  <a:srgbClr val="000000"/>
                </a:solidFill>
              </a:rPr>
              <a:t>misma</a:t>
            </a:r>
            <a:r>
              <a:rPr lang="gl-ES" sz="2200" dirty="0">
                <a:solidFill>
                  <a:srgbClr val="000000"/>
                </a:solidFill>
              </a:rPr>
              <a:t> especie, que </a:t>
            </a:r>
            <a:r>
              <a:rPr lang="gl-ES" sz="2200" dirty="0" err="1" smtClean="0">
                <a:solidFill>
                  <a:srgbClr val="000000"/>
                </a:solidFill>
              </a:rPr>
              <a:t>puede</a:t>
            </a:r>
            <a:r>
              <a:rPr lang="gl-ES" sz="2200" dirty="0" smtClean="0">
                <a:solidFill>
                  <a:srgbClr val="000000"/>
                </a:solidFill>
              </a:rPr>
              <a:t> </a:t>
            </a:r>
            <a:r>
              <a:rPr lang="gl-ES" sz="2200" dirty="0">
                <a:solidFill>
                  <a:srgbClr val="000000"/>
                </a:solidFill>
              </a:rPr>
              <a:t>producir </a:t>
            </a:r>
            <a:r>
              <a:rPr lang="gl-ES" sz="2200" b="1" dirty="0">
                <a:solidFill>
                  <a:srgbClr val="000000"/>
                </a:solidFill>
              </a:rPr>
              <a:t>descendencia menos apta</a:t>
            </a:r>
            <a:r>
              <a:rPr lang="gl-ES" sz="2200" dirty="0">
                <a:solidFill>
                  <a:srgbClr val="000000"/>
                </a:solidFill>
              </a:rPr>
              <a:t> que los </a:t>
            </a:r>
            <a:r>
              <a:rPr lang="gl-ES" sz="2200" dirty="0" err="1" smtClean="0">
                <a:solidFill>
                  <a:srgbClr val="000000"/>
                </a:solidFill>
              </a:rPr>
              <a:t>progenitores</a:t>
            </a:r>
            <a:r>
              <a:rPr lang="gl-ES" sz="2200" dirty="0" smtClean="0">
                <a:solidFill>
                  <a:srgbClr val="000000"/>
                </a:solidFill>
              </a:rPr>
              <a:t> 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Allendorf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 y </a:t>
            </a:r>
            <a:r>
              <a:rPr lang="gl-ES" sz="1200" dirty="0" err="1" smtClean="0">
                <a:solidFill>
                  <a:schemeClr val="bg1">
                    <a:lumMod val="50000"/>
                  </a:schemeClr>
                </a:solidFill>
              </a:rPr>
              <a:t>Luikart</a:t>
            </a:r>
            <a:r>
              <a:rPr lang="gl-ES" sz="1200" dirty="0" smtClean="0">
                <a:solidFill>
                  <a:schemeClr val="bg1">
                    <a:lumMod val="50000"/>
                  </a:schemeClr>
                </a:solidFill>
              </a:rPr>
              <a:t>, 2009)</a:t>
            </a:r>
            <a:r>
              <a:rPr lang="gl-ES" sz="2200" dirty="0" smtClean="0">
                <a:solidFill>
                  <a:srgbClr val="000000"/>
                </a:solidFill>
              </a:rPr>
              <a:t>.</a:t>
            </a:r>
            <a:endParaRPr sz="22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 dirty="0">
              <a:solidFill>
                <a:srgbClr val="000000"/>
              </a:solidFill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838200" y="4122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b="1">
                <a:solidFill>
                  <a:srgbClr val="FF0066"/>
                </a:solidFill>
              </a:rPr>
              <a:t>Exogamia y depresión exogámica </a:t>
            </a:r>
            <a:endParaRPr sz="4400" b="1" i="0" u="none" strike="noStrike" cap="none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 txBox="1"/>
          <p:nvPr/>
        </p:nvSpPr>
        <p:spPr>
          <a:xfrm>
            <a:off x="2623200" y="3131127"/>
            <a:ext cx="6945600" cy="3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gl-ES" sz="2200" dirty="0" err="1">
                <a:latin typeface="Calibri"/>
                <a:ea typeface="Calibri"/>
                <a:cs typeface="Calibri"/>
                <a:sym typeface="Calibri"/>
              </a:rPr>
              <a:t>Ejemplo</a:t>
            </a:r>
            <a:r>
              <a:rPr lang="gl-ES" sz="2200" dirty="0" smtClean="0"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gl-ES" sz="2200" dirty="0">
              <a:latin typeface="Calibri"/>
              <a:ea typeface="Calibri"/>
              <a:cs typeface="Calibri"/>
              <a:sym typeface="Calibri"/>
            </a:endParaRPr>
          </a:p>
          <a:p>
            <a:pPr lvl="0" algn="just">
              <a:buClr>
                <a:schemeClr val="dk1"/>
              </a:buClr>
              <a:buSzPts val="1100"/>
            </a:pPr>
            <a:r>
              <a:rPr lang="gl-ES" sz="2200" dirty="0" smtClean="0">
                <a:latin typeface="Calibri"/>
                <a:ea typeface="Calibri"/>
                <a:cs typeface="Calibri"/>
                <a:sym typeface="Calibri"/>
              </a:rPr>
              <a:t>El uso de individuos del salmón </a:t>
            </a:r>
            <a:r>
              <a:rPr lang="es-ES" sz="2200" i="1" dirty="0" err="1">
                <a:latin typeface="Calibri" panose="020F0502020204030204" pitchFamily="34" charset="0"/>
                <a:cs typeface="Calibri" panose="020F0502020204030204" pitchFamily="34" charset="0"/>
              </a:rPr>
              <a:t>Oncorhynchus</a:t>
            </a:r>
            <a:r>
              <a:rPr lang="es-ES" sz="2200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s-ES" sz="22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tshawytscha</a:t>
            </a:r>
            <a:r>
              <a:rPr lang="es-ES" sz="2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que habían desarrollado huevos más pequeños –como consecuencia de la cría en cautividad</a:t>
            </a:r>
            <a:r>
              <a:rPr lang="es-ES" sz="2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s-E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para reforzar poblaciones silvestres produjo en una reducción del tamaño de los huevos en estas últimas.</a:t>
            </a:r>
          </a:p>
          <a:p>
            <a:pPr lvl="0" algn="just">
              <a:buClr>
                <a:schemeClr val="dk1"/>
              </a:buClr>
              <a:buSzPts val="1100"/>
            </a:pPr>
            <a:endParaRPr lang="es-ES" sz="22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lvl="0" algn="just">
              <a:buClr>
                <a:schemeClr val="dk1"/>
              </a:buClr>
              <a:buSzPts val="1100"/>
            </a:pPr>
            <a:r>
              <a:rPr lang="es-ES" sz="2200" dirty="0" smtClean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Como resultado, disminuyó la eficacia biológica de los individuos silvestres 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</a:t>
            </a:r>
            <a:r>
              <a:rPr lang="es-ES" sz="12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Frankham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2008)</a:t>
            </a:r>
            <a:r>
              <a:rPr lang="es-ES" sz="2200" dirty="0" smtClean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22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gl-ES" sz="4400" b="1" i="0" u="none" strike="noStrike" cap="none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Deriva genética</a:t>
            </a:r>
            <a:endParaRPr sz="4400" b="1" i="0" u="none" strike="noStrike" cap="none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838200" y="185715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Produce </a:t>
            </a:r>
            <a:r>
              <a:rPr lang="gl-ES" sz="2200" b="1" i="0" u="none" strike="noStrike" cap="none" dirty="0">
                <a:solidFill>
                  <a:schemeClr val="dk1"/>
                </a:solidFill>
              </a:rPr>
              <a:t>cambios aleatorios en la frecuencia de </a:t>
            </a:r>
            <a:r>
              <a:rPr lang="gl-ES" sz="2200" b="1" i="0" u="none" strike="noStrike" cap="none" dirty="0" err="1">
                <a:solidFill>
                  <a:schemeClr val="dk1"/>
                </a:solidFill>
              </a:rPr>
              <a:t>alelos</a:t>
            </a:r>
            <a:r>
              <a:rPr lang="gl-ES" sz="2200" b="1" i="0" u="none" strike="noStrike" cap="none" dirty="0">
                <a:solidFill>
                  <a:schemeClr val="dk1"/>
                </a:solidFill>
              </a:rPr>
              <a:t> de una </a:t>
            </a:r>
            <a:r>
              <a:rPr lang="gl-ES" sz="2200" b="1" i="0" u="none" strike="noStrike" cap="none" dirty="0" err="1">
                <a:solidFill>
                  <a:schemeClr val="dk1"/>
                </a:solidFill>
              </a:rPr>
              <a:t>generación</a:t>
            </a:r>
            <a:r>
              <a:rPr lang="gl-ES" sz="2200" b="1" i="0" u="none" strike="noStrike" cap="none" dirty="0">
                <a:solidFill>
                  <a:schemeClr val="dk1"/>
                </a:solidFill>
              </a:rPr>
              <a:t> a </a:t>
            </a:r>
            <a:r>
              <a:rPr lang="gl-ES" sz="2200" b="1" i="0" u="none" strike="noStrike" cap="none" dirty="0" err="1">
                <a:solidFill>
                  <a:schemeClr val="dk1"/>
                </a:solidFill>
              </a:rPr>
              <a:t>otra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Causa 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gl-ES" sz="1200" b="0" i="0" u="none" strike="noStrike" cap="none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Allendorf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y </a:t>
            </a:r>
            <a:r>
              <a:rPr lang="gl-ES" sz="1200" b="0" i="0" u="none" strike="noStrike" cap="none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Luikart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2009)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200" dirty="0"/>
          </a:p>
          <a:p>
            <a:pPr marL="685800" marR="0" lvl="1" indent="-2159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pérdida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alelos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menos frecuentes (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tiende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poblaciones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homocigóticas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endParaRPr sz="2200" dirty="0"/>
          </a:p>
          <a:p>
            <a:pPr marL="685800" marR="0" lvl="1" indent="-2159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poblaciones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diferencien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genéticamente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2200" dirty="0"/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consecuencia 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gl-ES" sz="1200" dirty="0" err="1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gl-ES" sz="1200" b="0" i="0" u="none" strike="noStrike" cap="none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llendorf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y </a:t>
            </a:r>
            <a:r>
              <a:rPr lang="gl-ES" sz="1200" b="0" i="0" u="none" strike="noStrike" cap="none" dirty="0" err="1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Luikart</a:t>
            </a:r>
            <a:r>
              <a:rPr lang="gl-ES" sz="1200" b="0" i="0" u="none" strike="noStrike" cap="none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, 2009)</a:t>
            </a:r>
            <a:r>
              <a:rPr lang="gl-ES" sz="2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200" dirty="0"/>
          </a:p>
          <a:p>
            <a:pPr marL="685800" marR="0" lvl="1" indent="-2159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representación desigual de fundadores.</a:t>
            </a:r>
            <a:endParaRPr sz="2200" dirty="0"/>
          </a:p>
          <a:p>
            <a:pPr marL="685800" marR="0" lvl="1" indent="-215900" algn="just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tamaño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pequeño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gl-ES" sz="2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población</a:t>
            </a:r>
            <a:r>
              <a:rPr lang="gl-ES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efectiva</a:t>
            </a:r>
            <a:r>
              <a:rPr lang="gl-ES" sz="2200" dirty="0"/>
              <a:t>.</a:t>
            </a:r>
            <a:endParaRPr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999</Words>
  <Application>Microsoft Office PowerPoint</Application>
  <PresentationFormat>Panorámica</PresentationFormat>
  <Paragraphs>141</Paragraphs>
  <Slides>17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0" baseType="lpstr">
      <vt:lpstr>Arial</vt:lpstr>
      <vt:lpstr>Calibri</vt:lpstr>
      <vt:lpstr>Tema de Office</vt:lpstr>
      <vt:lpstr>Consideraciones genéticas de la cría en cautividad de animales</vt:lpstr>
      <vt:lpstr>Índice</vt:lpstr>
      <vt:lpstr>Introducción</vt:lpstr>
      <vt:lpstr>Introducción</vt:lpstr>
      <vt:lpstr>Introducción</vt:lpstr>
      <vt:lpstr>Problemática genética </vt:lpstr>
      <vt:lpstr>Endogamia y depresión endogámica</vt:lpstr>
      <vt:lpstr>Exogamia y depresión exogámica </vt:lpstr>
      <vt:lpstr>Deriva genética</vt:lpstr>
      <vt:lpstr>Deriva genética</vt:lpstr>
      <vt:lpstr>Selección natural</vt:lpstr>
      <vt:lpstr>Caso de estudio:   Drosophila melanogaster (Woodworth et al., 2002)</vt:lpstr>
      <vt:lpstr>Otros factores</vt:lpstr>
      <vt:lpstr>Otros factores</vt:lpstr>
      <vt:lpstr>Conclusiones sobre la cría en cautividad</vt:lpstr>
      <vt:lpstr>Bibliografía</vt:lpstr>
      <vt:lpstr>¡Gracias por vuestra atención!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Consideraciones genéticas de la cría en cautividad de animales</dc:title>
  <dc:creator>usuario</dc:creator>
  <cp:lastModifiedBy>ignacioia94@gmail.com</cp:lastModifiedBy>
  <cp:revision>42</cp:revision>
  <dcterms:modified xsi:type="dcterms:W3CDTF">2018-04-30T20:12:26Z</dcterms:modified>
</cp:coreProperties>
</file>